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70" r:id="rId3"/>
    <p:sldId id="3449" r:id="rId4"/>
    <p:sldId id="3450" r:id="rId5"/>
    <p:sldId id="3452" r:id="rId6"/>
    <p:sldId id="3451" r:id="rId7"/>
    <p:sldId id="260" r:id="rId8"/>
    <p:sldId id="345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Open Sans Light" panose="020B0604020202020204" charset="0"/>
      <p:regular r:id="rId15"/>
      <p:italic r:id="rId16"/>
    </p:embeddedFont>
    <p:embeddedFont>
      <p:font typeface="Poppins SemiBold" panose="020B0604020202020204" charset="0"/>
      <p:bold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mntoJwwTjHv/2UItbskNTC93A1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s-CO"/>
              <a:t>CANALES DE ATENCIÓN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'total canales de comu Febrero'!$F$10</c:f>
              <c:strCache>
                <c:ptCount val="1"/>
                <c:pt idx="0">
                  <c:v>TELEFÓNICO </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de comu Febrero'!$G$9:$H$9</c:f>
              <c:strCache>
                <c:ptCount val="2"/>
                <c:pt idx="0">
                  <c:v>CANTIDAD</c:v>
                </c:pt>
                <c:pt idx="1">
                  <c:v>PORCENTAJE </c:v>
                </c:pt>
              </c:strCache>
            </c:strRef>
          </c:cat>
          <c:val>
            <c:numRef>
              <c:f>'total canales de comu Febrero'!$G$10:$H$10</c:f>
              <c:numCache>
                <c:formatCode>0%</c:formatCode>
                <c:ptCount val="2"/>
                <c:pt idx="0" formatCode="General">
                  <c:v>80</c:v>
                </c:pt>
                <c:pt idx="1">
                  <c:v>0.24096385542168675</c:v>
                </c:pt>
              </c:numCache>
            </c:numRef>
          </c:val>
          <c:extLst>
            <c:ext xmlns:c16="http://schemas.microsoft.com/office/drawing/2014/chart" uri="{C3380CC4-5D6E-409C-BE32-E72D297353CC}">
              <c16:uniqueId val="{00000000-BF9F-4692-AB2F-D7AA03623AB7}"/>
            </c:ext>
          </c:extLst>
        </c:ser>
        <c:ser>
          <c:idx val="1"/>
          <c:order val="1"/>
          <c:tx>
            <c:strRef>
              <c:f>'total canales de comu Febrero'!$F$11</c:f>
              <c:strCache>
                <c:ptCount val="1"/>
                <c:pt idx="0">
                  <c:v>VIRTUAL </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de comu Febrero'!$G$9:$H$9</c:f>
              <c:strCache>
                <c:ptCount val="2"/>
                <c:pt idx="0">
                  <c:v>CANTIDAD</c:v>
                </c:pt>
                <c:pt idx="1">
                  <c:v>PORCENTAJE </c:v>
                </c:pt>
              </c:strCache>
            </c:strRef>
          </c:cat>
          <c:val>
            <c:numRef>
              <c:f>'total canales de comu Febrero'!$G$11:$H$11</c:f>
              <c:numCache>
                <c:formatCode>0%</c:formatCode>
                <c:ptCount val="2"/>
                <c:pt idx="0" formatCode="General">
                  <c:v>192</c:v>
                </c:pt>
                <c:pt idx="1">
                  <c:v>0.57831325301204817</c:v>
                </c:pt>
              </c:numCache>
            </c:numRef>
          </c:val>
          <c:extLst>
            <c:ext xmlns:c16="http://schemas.microsoft.com/office/drawing/2014/chart" uri="{C3380CC4-5D6E-409C-BE32-E72D297353CC}">
              <c16:uniqueId val="{00000001-BF9F-4692-AB2F-D7AA03623AB7}"/>
            </c:ext>
          </c:extLst>
        </c:ser>
        <c:ser>
          <c:idx val="2"/>
          <c:order val="2"/>
          <c:tx>
            <c:strRef>
              <c:f>'total canales de comu Febrero'!$F$12</c:f>
              <c:strCache>
                <c:ptCount val="1"/>
                <c:pt idx="0">
                  <c:v>PRESENCIAL Y ESCRITO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de comu Febrero'!$G$9:$H$9</c:f>
              <c:strCache>
                <c:ptCount val="2"/>
                <c:pt idx="0">
                  <c:v>CANTIDAD</c:v>
                </c:pt>
                <c:pt idx="1">
                  <c:v>PORCENTAJE </c:v>
                </c:pt>
              </c:strCache>
            </c:strRef>
          </c:cat>
          <c:val>
            <c:numRef>
              <c:f>'total canales de comu Febrero'!$G$12:$H$12</c:f>
              <c:numCache>
                <c:formatCode>0%</c:formatCode>
                <c:ptCount val="2"/>
                <c:pt idx="0" formatCode="General">
                  <c:v>60</c:v>
                </c:pt>
                <c:pt idx="1">
                  <c:v>0.18072289156626506</c:v>
                </c:pt>
              </c:numCache>
            </c:numRef>
          </c:val>
          <c:extLst>
            <c:ext xmlns:c16="http://schemas.microsoft.com/office/drawing/2014/chart" uri="{C3380CC4-5D6E-409C-BE32-E72D297353CC}">
              <c16:uniqueId val="{00000002-BF9F-4692-AB2F-D7AA03623AB7}"/>
            </c:ext>
          </c:extLst>
        </c:ser>
        <c:ser>
          <c:idx val="3"/>
          <c:order val="3"/>
          <c:tx>
            <c:strRef>
              <c:f>'total canales de comu Febrero'!$F$13</c:f>
              <c:strCache>
                <c:ptCount val="1"/>
                <c:pt idx="0">
                  <c:v>TOTAL</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'total canales de comu Febrero'!$G$9:$H$9</c:f>
              <c:strCache>
                <c:ptCount val="2"/>
                <c:pt idx="0">
                  <c:v>CANTIDAD</c:v>
                </c:pt>
                <c:pt idx="1">
                  <c:v>PORCENTAJE </c:v>
                </c:pt>
              </c:strCache>
            </c:strRef>
          </c:cat>
          <c:val>
            <c:numRef>
              <c:f>'total canales de comu Febrero'!$G$13:$H$13</c:f>
              <c:numCache>
                <c:formatCode>0%</c:formatCode>
                <c:ptCount val="2"/>
                <c:pt idx="0" formatCode="General">
                  <c:v>332</c:v>
                </c:pt>
                <c:pt idx="1">
                  <c:v>1</c:v>
                </c:pt>
              </c:numCache>
            </c:numRef>
          </c:val>
          <c:extLst>
            <c:ext xmlns:c16="http://schemas.microsoft.com/office/drawing/2014/chart" uri="{C3380CC4-5D6E-409C-BE32-E72D297353CC}">
              <c16:uniqueId val="{00000003-BF9F-4692-AB2F-D7AA03623AB7}"/>
            </c:ext>
          </c:extLst>
        </c:ser>
        <c:dLbls>
          <c:dLblPos val="inEnd"/>
          <c:showLegendKey val="0"/>
          <c:showVal val="1"/>
          <c:showCatName val="0"/>
          <c:showSerName val="0"/>
          <c:showPercent val="0"/>
          <c:showBubbleSize val="0"/>
        </c:dLbls>
        <c:gapWidth val="80"/>
        <c:overlap val="25"/>
        <c:axId val="-217040160"/>
        <c:axId val="-217036352"/>
      </c:barChart>
      <c:catAx>
        <c:axId val="-21704016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17036352"/>
        <c:crosses val="autoZero"/>
        <c:auto val="1"/>
        <c:lblAlgn val="ctr"/>
        <c:lblOffset val="100"/>
        <c:noMultiLvlLbl val="0"/>
      </c:catAx>
      <c:valAx>
        <c:axId val="-21703635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217040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CO"/>
              <a:t>LINEA MOVIL 3138052807   </a:t>
            </a:r>
          </a:p>
        </c:rich>
      </c:tx>
      <c:layout>
        <c:manualLayout>
          <c:xMode val="edge"/>
          <c:yMode val="edge"/>
          <c:x val="0.12455418207058794"/>
          <c:y val="1.851851851851851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'comunicacion telefonica'!$G$9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telefonica'!$G$10:$G$13</c:f>
              <c:numCache>
                <c:formatCode>General</c:formatCode>
                <c:ptCount val="4"/>
                <c:pt idx="0">
                  <c:v>51</c:v>
                </c:pt>
                <c:pt idx="1">
                  <c:v>20</c:v>
                </c:pt>
                <c:pt idx="2">
                  <c:v>9</c:v>
                </c:pt>
                <c:pt idx="3">
                  <c:v>80</c:v>
                </c:pt>
              </c:numCache>
            </c:numRef>
          </c:val>
          <c:extLst>
            <c:ext xmlns:c16="http://schemas.microsoft.com/office/drawing/2014/chart" uri="{C3380CC4-5D6E-409C-BE32-E72D297353CC}">
              <c16:uniqueId val="{00000000-656D-414B-A454-32563C06FB40}"/>
            </c:ext>
          </c:extLst>
        </c:ser>
        <c:ser>
          <c:idx val="1"/>
          <c:order val="1"/>
          <c:tx>
            <c:strRef>
              <c:f>'comunicacion telefonica'!$H$9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'comunicacion telefonica'!$F$10:$F$13</c:f>
              <c:strCache>
                <c:ptCount val="4"/>
                <c:pt idx="0">
                  <c:v>LLAMADAS RECIBIDAS</c:v>
                </c:pt>
                <c:pt idx="1">
                  <c:v>LLAMADAS REALIZADAS</c:v>
                </c:pt>
                <c:pt idx="2">
                  <c:v>LLAMADAS PERDIDAS</c:v>
                </c:pt>
                <c:pt idx="3">
                  <c:v>TOTAL DE LLAMADAS</c:v>
                </c:pt>
              </c:strCache>
            </c:strRef>
          </c:cat>
          <c:val>
            <c:numRef>
              <c:f>'comunicacion telefonica'!$H$10:$H$13</c:f>
              <c:numCache>
                <c:formatCode>0%</c:formatCode>
                <c:ptCount val="4"/>
                <c:pt idx="0">
                  <c:v>0.63749999999999996</c:v>
                </c:pt>
                <c:pt idx="1">
                  <c:v>0.25</c:v>
                </c:pt>
                <c:pt idx="2">
                  <c:v>0.1125</c:v>
                </c:pt>
                <c:pt idx="3">
                  <c:v>1</c:v>
                </c:pt>
              </c:numCache>
            </c:numRef>
          </c:val>
          <c:extLst>
            <c:ext xmlns:c16="http://schemas.microsoft.com/office/drawing/2014/chart" uri="{C3380CC4-5D6E-409C-BE32-E72D297353CC}">
              <c16:uniqueId val="{00000001-656D-414B-A454-32563C06FB40}"/>
            </c:ext>
          </c:extLst>
        </c:ser>
        <c:dLbls>
          <c:showLegendKey val="0"/>
          <c:showVal val="1"/>
          <c:showCatName val="0"/>
          <c:showSerName val="0"/>
          <c:showPercent val="0"/>
          <c:showBubbleSize val="0"/>
        </c:dLbls>
        <c:gapWidth val="150"/>
        <c:shape val="box"/>
        <c:axId val="-217036896"/>
        <c:axId val="-217039616"/>
        <c:axId val="0"/>
      </c:bar3DChart>
      <c:catAx>
        <c:axId val="-2170368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7039616"/>
        <c:crosses val="autoZero"/>
        <c:auto val="1"/>
        <c:lblAlgn val="ctr"/>
        <c:lblOffset val="100"/>
        <c:noMultiLvlLbl val="0"/>
      </c:catAx>
      <c:valAx>
        <c:axId val="-21703961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crossAx val="-217036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Correos Institucionales</a:t>
            </a:r>
          </a:p>
        </c:rich>
      </c:tx>
      <c:layout>
        <c:manualLayout>
          <c:xMode val="edge"/>
          <c:yMode val="edge"/>
          <c:x val="0.28244953101792508"/>
          <c:y val="4.020100502512562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percentStacked"/>
        <c:varyColors val="0"/>
        <c:ser>
          <c:idx val="0"/>
          <c:order val="0"/>
          <c:tx>
            <c:strRef>
              <c:f>'canales de comun virtual Febrer'!$G$9</c:f>
              <c:strCache>
                <c:ptCount val="1"/>
                <c:pt idx="0">
                  <c:v>CANTIDAD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Febrer'!$F$10:$F$12</c:f>
              <c:strCache>
                <c:ptCount val="3"/>
                <c:pt idx="0">
                  <c:v>atencionalusuario@itp.edu.co</c:v>
                </c:pt>
                <c:pt idx="1">
                  <c:v>notificacionesjudiciales@itp.edu.co</c:v>
                </c:pt>
                <c:pt idx="2">
                  <c:v>TOTAL VIRTUAL </c:v>
                </c:pt>
              </c:strCache>
            </c:strRef>
          </c:cat>
          <c:val>
            <c:numRef>
              <c:f>'canales de comun virtual Febrer'!$G$10:$G$12</c:f>
              <c:numCache>
                <c:formatCode>General</c:formatCode>
                <c:ptCount val="3"/>
                <c:pt idx="0">
                  <c:v>188</c:v>
                </c:pt>
                <c:pt idx="1">
                  <c:v>1</c:v>
                </c:pt>
                <c:pt idx="2">
                  <c:v>189</c:v>
                </c:pt>
              </c:numCache>
            </c:numRef>
          </c:val>
          <c:extLst>
            <c:ext xmlns:c16="http://schemas.microsoft.com/office/drawing/2014/chart" uri="{C3380CC4-5D6E-409C-BE32-E72D297353CC}">
              <c16:uniqueId val="{00000000-9340-4AE4-8675-D9003904062D}"/>
            </c:ext>
          </c:extLst>
        </c:ser>
        <c:ser>
          <c:idx val="1"/>
          <c:order val="1"/>
          <c:tx>
            <c:strRef>
              <c:f>'canales de comun virtual Febrer'!$H$9</c:f>
              <c:strCache>
                <c:ptCount val="1"/>
                <c:pt idx="0">
                  <c:v>PORCENTAJE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'canales de comun virtual Febrer'!$F$10:$F$12</c:f>
              <c:strCache>
                <c:ptCount val="3"/>
                <c:pt idx="0">
                  <c:v>atencionalusuario@itp.edu.co</c:v>
                </c:pt>
                <c:pt idx="1">
                  <c:v>notificacionesjudiciales@itp.edu.co</c:v>
                </c:pt>
                <c:pt idx="2">
                  <c:v>TOTAL VIRTUAL </c:v>
                </c:pt>
              </c:strCache>
            </c:strRef>
          </c:cat>
          <c:val>
            <c:numRef>
              <c:f>'canales de comun virtual Febrer'!$H$10:$H$12</c:f>
              <c:numCache>
                <c:formatCode>0%</c:formatCode>
                <c:ptCount val="3"/>
                <c:pt idx="0">
                  <c:v>0.97</c:v>
                </c:pt>
                <c:pt idx="1">
                  <c:v>0.03</c:v>
                </c:pt>
                <c:pt idx="2">
                  <c:v>1</c:v>
                </c:pt>
              </c:numCache>
            </c:numRef>
          </c:val>
          <c:extLst>
            <c:ext xmlns:c16="http://schemas.microsoft.com/office/drawing/2014/chart" uri="{C3380CC4-5D6E-409C-BE32-E72D297353CC}">
              <c16:uniqueId val="{00000001-9340-4AE4-8675-D9003904062D}"/>
            </c:ext>
          </c:extLst>
        </c:ser>
        <c:dLbls>
          <c:showLegendKey val="0"/>
          <c:showVal val="1"/>
          <c:showCatName val="0"/>
          <c:showSerName val="0"/>
          <c:showPercent val="0"/>
          <c:showBubbleSize val="0"/>
        </c:dLbls>
        <c:gapWidth val="150"/>
        <c:overlap val="100"/>
        <c:axId val="-217026560"/>
        <c:axId val="-217037984"/>
      </c:barChart>
      <c:catAx>
        <c:axId val="-2170265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37984"/>
        <c:crosses val="autoZero"/>
        <c:auto val="1"/>
        <c:lblAlgn val="ctr"/>
        <c:lblOffset val="100"/>
        <c:noMultiLvlLbl val="0"/>
      </c:catAx>
      <c:valAx>
        <c:axId val="-2170379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026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a:t>PQRSD POR MODALIDAD DE PETICIÓN  </a:t>
            </a:r>
          </a:p>
        </c:rich>
      </c:tx>
      <c:layout>
        <c:manualLayout>
          <c:xMode val="edge"/>
          <c:yMode val="edge"/>
          <c:x val="0.29463931444619207"/>
          <c:y val="2.442001502888483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055988735401969E-2"/>
          <c:y val="7.0640732722066474E-2"/>
          <c:w val="0.85575523610334536"/>
          <c:h val="0.75348202616009341"/>
        </c:manualLayout>
      </c:layout>
      <c:bar3DChart>
        <c:barDir val="col"/>
        <c:grouping val="clustered"/>
        <c:varyColors val="0"/>
        <c:ser>
          <c:idx val="0"/>
          <c:order val="0"/>
          <c:tx>
            <c:strRef>
              <c:f>'tipos pqrs Febrero 2024'!$G$9</c:f>
              <c:strCache>
                <c:ptCount val="1"/>
                <c:pt idx="0">
                  <c:v>CANTIDAD</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'tipos pqrs Febrero 2024'!$F$10:$F$16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Febrero 2024'!$G$10:$G$16</c:f>
              <c:numCache>
                <c:formatCode>0</c:formatCode>
                <c:ptCount val="7"/>
                <c:pt idx="0">
                  <c:v>25</c:v>
                </c:pt>
                <c:pt idx="1">
                  <c:v>97</c:v>
                </c:pt>
                <c:pt idx="2">
                  <c:v>0</c:v>
                </c:pt>
                <c:pt idx="3">
                  <c:v>1</c:v>
                </c:pt>
                <c:pt idx="4">
                  <c:v>0</c:v>
                </c:pt>
                <c:pt idx="5">
                  <c:v>0</c:v>
                </c:pt>
                <c:pt idx="6">
                  <c:v>66</c:v>
                </c:pt>
              </c:numCache>
            </c:numRef>
          </c:val>
          <c:extLst>
            <c:ext xmlns:c16="http://schemas.microsoft.com/office/drawing/2014/chart" uri="{C3380CC4-5D6E-409C-BE32-E72D297353CC}">
              <c16:uniqueId val="{00000000-68E0-417E-BC8D-B243191C26F5}"/>
            </c:ext>
          </c:extLst>
        </c:ser>
        <c:ser>
          <c:idx val="1"/>
          <c:order val="1"/>
          <c:tx>
            <c:strRef>
              <c:f>'tipos pqrs Febrero 2024'!$H$9</c:f>
              <c:strCache>
                <c:ptCount val="1"/>
                <c:pt idx="0">
                  <c:v>PORCENTAJE </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'tipos pqrs Febrero 2024'!$F$10:$F$16</c:f>
              <c:strCache>
                <c:ptCount val="7"/>
                <c:pt idx="0">
                  <c:v>PETICIONES DE INFORMACION</c:v>
                </c:pt>
                <c:pt idx="1">
                  <c:v>PETICIONES DE INTERES PARTICULAR</c:v>
                </c:pt>
                <c:pt idx="2">
                  <c:v>QUEJAS </c:v>
                </c:pt>
                <c:pt idx="3">
                  <c:v>RECLAMOS</c:v>
                </c:pt>
                <c:pt idx="4">
                  <c:v>SUGERENCIAS </c:v>
                </c:pt>
                <c:pt idx="5">
                  <c:v>DENUNCIAS</c:v>
                </c:pt>
                <c:pt idx="6">
                  <c:v>OTRO</c:v>
                </c:pt>
              </c:strCache>
            </c:strRef>
          </c:cat>
          <c:val>
            <c:numRef>
              <c:f>'tipos pqrs Febrero 2024'!$H$10:$H$16</c:f>
              <c:numCache>
                <c:formatCode>0%</c:formatCode>
                <c:ptCount val="7"/>
                <c:pt idx="0">
                  <c:v>0.13227513227513227</c:v>
                </c:pt>
                <c:pt idx="1">
                  <c:v>0.51322751322751325</c:v>
                </c:pt>
                <c:pt idx="2">
                  <c:v>0</c:v>
                </c:pt>
                <c:pt idx="3">
                  <c:v>5.2910052910052907E-3</c:v>
                </c:pt>
                <c:pt idx="4">
                  <c:v>0</c:v>
                </c:pt>
                <c:pt idx="5">
                  <c:v>0</c:v>
                </c:pt>
                <c:pt idx="6">
                  <c:v>0.34920634920634919</c:v>
                </c:pt>
              </c:numCache>
            </c:numRef>
          </c:val>
          <c:extLst>
            <c:ext xmlns:c16="http://schemas.microsoft.com/office/drawing/2014/chart" uri="{C3380CC4-5D6E-409C-BE32-E72D297353CC}">
              <c16:uniqueId val="{00000001-68E0-417E-BC8D-B243191C26F5}"/>
            </c:ext>
          </c:extLst>
        </c:ser>
        <c:dLbls>
          <c:showLegendKey val="0"/>
          <c:showVal val="1"/>
          <c:showCatName val="0"/>
          <c:showSerName val="0"/>
          <c:showPercent val="0"/>
          <c:showBubbleSize val="0"/>
        </c:dLbls>
        <c:gapWidth val="65"/>
        <c:shape val="box"/>
        <c:axId val="-217030368"/>
        <c:axId val="-217033088"/>
        <c:axId val="0"/>
      </c:bar3DChart>
      <c:catAx>
        <c:axId val="-217030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217033088"/>
        <c:crosses val="autoZero"/>
        <c:auto val="1"/>
        <c:lblAlgn val="ctr"/>
        <c:lblOffset val="100"/>
        <c:noMultiLvlLbl val="0"/>
      </c:catAx>
      <c:valAx>
        <c:axId val="-21703308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21703036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S"/>
              <a:t>PETICIONES ATENDIDAS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val>
            <c:numRef>
              <c:f>'Peticiones por dependencia'!$F$10:$F$22</c:f>
              <c:numCache>
                <c:formatCode>General</c:formatCode>
                <c:ptCount val="13"/>
                <c:pt idx="0">
                  <c:v>80</c:v>
                </c:pt>
                <c:pt idx="1">
                  <c:v>4</c:v>
                </c:pt>
                <c:pt idx="2">
                  <c:v>7</c:v>
                </c:pt>
                <c:pt idx="3">
                  <c:v>18</c:v>
                </c:pt>
                <c:pt idx="4">
                  <c:v>1</c:v>
                </c:pt>
                <c:pt idx="5">
                  <c:v>17</c:v>
                </c:pt>
                <c:pt idx="6">
                  <c:v>80</c:v>
                </c:pt>
                <c:pt idx="7">
                  <c:v>24</c:v>
                </c:pt>
                <c:pt idx="8">
                  <c:v>11</c:v>
                </c:pt>
                <c:pt idx="9">
                  <c:v>1</c:v>
                </c:pt>
                <c:pt idx="10">
                  <c:v>15</c:v>
                </c:pt>
                <c:pt idx="11">
                  <c:v>20</c:v>
                </c:pt>
                <c:pt idx="12">
                  <c:v>10</c:v>
                </c:pt>
              </c:numCache>
            </c:numRef>
          </c:val>
          <c:extLst>
            <c:ext xmlns:c16="http://schemas.microsoft.com/office/drawing/2014/chart" uri="{C3380CC4-5D6E-409C-BE32-E72D297353CC}">
              <c16:uniqueId val="{00000000-4444-45C9-8501-C9E6597E9F71}"/>
            </c:ext>
          </c:extLst>
        </c:ser>
        <c:dLbls>
          <c:showLegendKey val="0"/>
          <c:showVal val="1"/>
          <c:showCatName val="0"/>
          <c:showSerName val="0"/>
          <c:showPercent val="0"/>
          <c:showBubbleSize val="0"/>
        </c:dLbls>
        <c:gapWidth val="65"/>
        <c:shape val="box"/>
        <c:axId val="-217032544"/>
        <c:axId val="-217029280"/>
        <c:axId val="0"/>
      </c:bar3DChart>
      <c:catAx>
        <c:axId val="-21703254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n-US"/>
                  <a:t>DEPENDENCIA</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CO"/>
            </a:p>
          </c:txPr>
        </c:title>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217029280"/>
        <c:crosses val="autoZero"/>
        <c:auto val="1"/>
        <c:lblAlgn val="ctr"/>
        <c:lblOffset val="100"/>
        <c:noMultiLvlLbl val="0"/>
      </c:catAx>
      <c:valAx>
        <c:axId val="-2170292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2170325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endParaRPr lang="es-CO" dirty="0"/>
          </a:p>
        </p:txBody>
      </p:sp>
    </p:spTree>
    <p:extLst>
      <p:ext uri="{BB962C8B-B14F-4D97-AF65-F5344CB8AC3E}">
        <p14:creationId xmlns:p14="http://schemas.microsoft.com/office/powerpoint/2010/main" val="330572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4"/>
          <p:cNvSpPr>
            <a:spLocks noGrp="1"/>
          </p:cNvSpPr>
          <p:nvPr>
            <p:ph type="pic" idx="2"/>
          </p:nvPr>
        </p:nvSpPr>
        <p:spPr>
          <a:xfrm>
            <a:off x="5183188" y="987425"/>
            <a:ext cx="6172200" cy="4873625"/>
          </a:xfrm>
          <a:prstGeom prst="rect">
            <a:avLst/>
          </a:prstGeom>
          <a:noFill/>
          <a:ln>
            <a:noFill/>
          </a:ln>
        </p:spPr>
      </p:sp>
      <p:sp>
        <p:nvSpPr>
          <p:cNvPr id="66" name="Google Shape;66;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82"/>
        <p:cNvGrpSpPr/>
        <p:nvPr/>
      </p:nvGrpSpPr>
      <p:grpSpPr>
        <a:xfrm>
          <a:off x="0" y="0"/>
          <a:ext cx="0" cy="0"/>
          <a:chOff x="0" y="0"/>
          <a:chExt cx="0" cy="0"/>
        </a:xfrm>
      </p:grpSpPr>
      <p:pic>
        <p:nvPicPr>
          <p:cNvPr id="83" name="Google Shape;83;p17"/>
          <p:cNvPicPr preferRelativeResize="0"/>
          <p:nvPr/>
        </p:nvPicPr>
        <p:blipFill rotWithShape="1">
          <a:blip r:embed="rId2">
            <a:alphaModFix/>
          </a:blip>
          <a:srcRect/>
          <a:stretch/>
        </p:blipFill>
        <p:spPr>
          <a:xfrm>
            <a:off x="-1" y="3506372"/>
            <a:ext cx="12196275" cy="335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a:stretch/>
        </p:blipFill>
        <p:spPr>
          <a:xfrm>
            <a:off x="18324" y="0"/>
            <a:ext cx="12173675" cy="68683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otificacionesjudiciales@itp.edu.co" TargetMode="External"/><Relationship Id="rId7" Type="http://schemas.openxmlformats.org/officeDocument/2006/relationships/chart" Target="../charts/chart3.xml"/><Relationship Id="rId2" Type="http://schemas.openxmlformats.org/officeDocument/2006/relationships/hyperlink" Target="mailto:atencionalusuario@itp.edu.co" TargetMode="Externa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notificacionesjudiciales@itp.edu.c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 y="0"/>
            <a:ext cx="12175420" cy="6858000"/>
          </a:xfrm>
          <a:prstGeom prst="rect">
            <a:avLst/>
          </a:prstGeom>
        </p:spPr>
      </p:pic>
      <p:pic>
        <p:nvPicPr>
          <p:cNvPr id="89" name="Google Shape;89;p1"/>
          <p:cNvPicPr preferRelativeResize="0"/>
          <p:nvPr/>
        </p:nvPicPr>
        <p:blipFill rotWithShape="1">
          <a:blip r:embed="rId4">
            <a:alphaModFix/>
          </a:blip>
          <a:srcRect/>
          <a:stretch/>
        </p:blipFill>
        <p:spPr>
          <a:xfrm>
            <a:off x="5284177" y="2822331"/>
            <a:ext cx="6888549" cy="4035669"/>
          </a:xfrm>
          <a:prstGeom prst="rect">
            <a:avLst/>
          </a:prstGeom>
          <a:noFill/>
          <a:ln>
            <a:noFill/>
          </a:ln>
        </p:spPr>
      </p:pic>
      <p:sp>
        <p:nvSpPr>
          <p:cNvPr id="90" name="Google Shape;90;p1"/>
          <p:cNvSpPr txBox="1"/>
          <p:nvPr/>
        </p:nvSpPr>
        <p:spPr>
          <a:xfrm>
            <a:off x="237393" y="413238"/>
            <a:ext cx="5231423" cy="2554505"/>
          </a:xfrm>
          <a:prstGeom prst="rect">
            <a:avLst/>
          </a:prstGeom>
          <a:noFill/>
          <a:ln>
            <a:noFill/>
          </a:ln>
        </p:spPr>
        <p:txBody>
          <a:bodyPr spcFirstLastPara="1" wrap="square" lIns="91425" tIns="45700" rIns="91425" bIns="45700" anchor="t" anchorCtr="0">
            <a:spAutoFit/>
          </a:bodyPr>
          <a:lstStyle/>
          <a:p>
            <a:pPr lvl="0" algn="ctr"/>
            <a:r>
              <a:rPr lang="es-CO" sz="3200" b="1" dirty="0">
                <a:solidFill>
                  <a:schemeClr val="accent1">
                    <a:lumMod val="50000"/>
                  </a:schemeClr>
                </a:solidFill>
              </a:rPr>
              <a:t>Informe de </a:t>
            </a:r>
            <a:r>
              <a:rPr lang="es-CO" sz="3200" b="1" dirty="0" smtClean="0">
                <a:solidFill>
                  <a:schemeClr val="accent1">
                    <a:lumMod val="50000"/>
                  </a:schemeClr>
                </a:solidFill>
              </a:rPr>
              <a:t>Peticiones, Quejas, </a:t>
            </a:r>
            <a:r>
              <a:rPr lang="es-CO" sz="3200" b="1" dirty="0">
                <a:solidFill>
                  <a:schemeClr val="accent1">
                    <a:lumMod val="50000"/>
                  </a:schemeClr>
                </a:solidFill>
              </a:rPr>
              <a:t>Reclamos,</a:t>
            </a:r>
          </a:p>
          <a:p>
            <a:pPr lvl="0" algn="ctr"/>
            <a:r>
              <a:rPr lang="es-CO" sz="3200" b="1" dirty="0">
                <a:solidFill>
                  <a:schemeClr val="accent1">
                    <a:lumMod val="50000"/>
                  </a:schemeClr>
                </a:solidFill>
              </a:rPr>
              <a:t>Sugerencias y Denuncias</a:t>
            </a:r>
          </a:p>
          <a:p>
            <a:pPr lvl="0" algn="ctr"/>
            <a:r>
              <a:rPr lang="es-CO" sz="3200" b="1" dirty="0">
                <a:solidFill>
                  <a:schemeClr val="accent1">
                    <a:lumMod val="50000"/>
                  </a:schemeClr>
                </a:solidFill>
              </a:rPr>
              <a:t>(PQRSD</a:t>
            </a:r>
            <a:r>
              <a:rPr lang="es-CO" sz="3200" b="1" dirty="0" smtClean="0">
                <a:solidFill>
                  <a:schemeClr val="accent1">
                    <a:lumMod val="50000"/>
                  </a:schemeClr>
                </a:solidFill>
              </a:rPr>
              <a:t>)</a:t>
            </a:r>
          </a:p>
          <a:p>
            <a:pPr lvl="0" algn="ctr"/>
            <a:r>
              <a:rPr lang="es-CO" sz="3200" b="1" dirty="0" smtClean="0">
                <a:solidFill>
                  <a:schemeClr val="accent1">
                    <a:lumMod val="50000"/>
                  </a:schemeClr>
                </a:solidFill>
              </a:rPr>
              <a:t> Febrero/2024</a:t>
            </a:r>
            <a:endParaRPr sz="3200" b="1" i="0" u="none" strike="noStrike" cap="none" dirty="0">
              <a:solidFill>
                <a:schemeClr val="accent1">
                  <a:lumMod val="50000"/>
                </a:schemeClr>
              </a:solidFill>
              <a:sym typeface="Arial"/>
            </a:endParaRPr>
          </a:p>
        </p:txBody>
      </p:sp>
      <p:sp>
        <p:nvSpPr>
          <p:cNvPr id="7" name="Google Shape;90;p1"/>
          <p:cNvSpPr txBox="1"/>
          <p:nvPr/>
        </p:nvSpPr>
        <p:spPr>
          <a:xfrm>
            <a:off x="6832243" y="5196253"/>
            <a:ext cx="3792415" cy="784790"/>
          </a:xfrm>
          <a:prstGeom prst="rect">
            <a:avLst/>
          </a:prstGeom>
          <a:noFill/>
          <a:ln>
            <a:noFill/>
          </a:ln>
        </p:spPr>
        <p:txBody>
          <a:bodyPr spcFirstLastPara="1" wrap="square" lIns="91425" tIns="45700" rIns="91425" bIns="45700" anchor="t" anchorCtr="0">
            <a:spAutoFit/>
          </a:bodyPr>
          <a:lstStyle/>
          <a:p>
            <a:pPr algn="ctr"/>
            <a:r>
              <a:rPr lang="es-CO" sz="1100" b="1" dirty="0">
                <a:solidFill>
                  <a:schemeClr val="accent1">
                    <a:lumMod val="75000"/>
                  </a:schemeClr>
                </a:solidFill>
              </a:rPr>
              <a:t>OFICINA DE ATENCIÓN AL USUARIO INSTITUTO TECNOLÓGICO DEL PUTUMAYO</a:t>
            </a:r>
            <a:endParaRPr lang="es-CO" sz="1100" dirty="0">
              <a:solidFill>
                <a:schemeClr val="accent1">
                  <a:lumMod val="75000"/>
                </a:schemeClr>
              </a:solidFill>
            </a:endParaRPr>
          </a:p>
          <a:p>
            <a:pPr algn="ctr"/>
            <a:r>
              <a:rPr lang="es-CO" sz="1100" b="1" dirty="0">
                <a:solidFill>
                  <a:schemeClr val="accent1">
                    <a:lumMod val="75000"/>
                  </a:schemeClr>
                </a:solidFill>
              </a:rPr>
              <a:t>RESOLUCIONES </a:t>
            </a:r>
            <a:r>
              <a:rPr lang="es-CO" sz="1100" b="1" dirty="0" err="1">
                <a:solidFill>
                  <a:schemeClr val="accent1">
                    <a:lumMod val="75000"/>
                  </a:schemeClr>
                </a:solidFill>
              </a:rPr>
              <a:t>Nros</a:t>
            </a:r>
            <a:r>
              <a:rPr lang="es-CO" sz="1100" b="1" dirty="0">
                <a:solidFill>
                  <a:schemeClr val="accent1">
                    <a:lumMod val="75000"/>
                  </a:schemeClr>
                </a:solidFill>
              </a:rPr>
              <a:t>. 0316/2015 - 0070/2016</a:t>
            </a:r>
            <a:endParaRPr lang="es-CO" sz="1100" dirty="0">
              <a:solidFill>
                <a:schemeClr val="accent1">
                  <a:lumMod val="75000"/>
                </a:schemeClr>
              </a:solidFill>
            </a:endParaRPr>
          </a:p>
          <a:p>
            <a:pPr lvl="0" algn="ctr"/>
            <a:endParaRPr sz="1200" b="1" i="0" u="none" strike="noStrike" cap="none" dirty="0">
              <a:solidFill>
                <a:schemeClr val="accent1">
                  <a:lumMod val="75000"/>
                </a:schemeClr>
              </a:solidFil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a:blip r:embed="rId2"/>
          <a:stretch>
            <a:fillRect/>
          </a:stretch>
        </p:blipFill>
        <p:spPr>
          <a:xfrm>
            <a:off x="63491" y="2181364"/>
            <a:ext cx="4248727" cy="4018756"/>
          </a:xfrm>
          <a:prstGeom prst="rect">
            <a:avLst/>
          </a:prstGeom>
        </p:spPr>
      </p:pic>
      <p:sp>
        <p:nvSpPr>
          <p:cNvPr id="3" name="Freeform 1">
            <a:extLst>
              <a:ext uri="{FF2B5EF4-FFF2-40B4-BE49-F238E27FC236}">
                <a16:creationId xmlns:a16="http://schemas.microsoft.com/office/drawing/2014/main" id="{DB5E2079-2B1E-492E-8572-B1B0CF2834C1}"/>
              </a:ext>
            </a:extLst>
          </p:cNvPr>
          <p:cNvSpPr>
            <a:spLocks noChangeArrowheads="1"/>
          </p:cNvSpPr>
          <p:nvPr/>
        </p:nvSpPr>
        <p:spPr bwMode="auto">
          <a:xfrm>
            <a:off x="3102199" y="261352"/>
            <a:ext cx="8662004" cy="2388272"/>
          </a:xfrm>
          <a:custGeom>
            <a:avLst/>
            <a:gdLst>
              <a:gd name="T0" fmla="*/ 8738 w 9561"/>
              <a:gd name="T1" fmla="*/ 0 h 3221"/>
              <a:gd name="T2" fmla="*/ 9560 w 9561"/>
              <a:gd name="T3" fmla="*/ 1610 h 3221"/>
              <a:gd name="T4" fmla="*/ 8738 w 9561"/>
              <a:gd name="T5" fmla="*/ 3220 h 3221"/>
              <a:gd name="T6" fmla="*/ 0 w 9561"/>
              <a:gd name="T7" fmla="*/ 3220 h 3221"/>
              <a:gd name="T8" fmla="*/ 0 w 9561"/>
              <a:gd name="T9" fmla="*/ 0 h 3221"/>
              <a:gd name="T10" fmla="*/ 8738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8" y="0"/>
                </a:moveTo>
                <a:lnTo>
                  <a:pt x="9560" y="1610"/>
                </a:lnTo>
                <a:lnTo>
                  <a:pt x="8738" y="3220"/>
                </a:lnTo>
                <a:lnTo>
                  <a:pt x="0" y="3220"/>
                </a:lnTo>
                <a:lnTo>
                  <a:pt x="0" y="0"/>
                </a:lnTo>
                <a:lnTo>
                  <a:pt x="8738" y="0"/>
                </a:lnTo>
              </a:path>
            </a:pathLst>
          </a:custGeom>
          <a:solidFill>
            <a:schemeClr val="accent1">
              <a:lumMod val="40000"/>
              <a:lumOff val="60000"/>
            </a:schemeClr>
          </a:solidFill>
          <a:ln>
            <a:noFill/>
          </a:ln>
          <a:effectLst/>
        </p:spPr>
        <p:txBody>
          <a:bodyPr wrap="none" anchor="ctr"/>
          <a:lstStyle/>
          <a:p>
            <a:pPr algn="just"/>
            <a:r>
              <a:rPr lang="es-CO" dirty="0" smtClean="0"/>
              <a:t>              </a:t>
            </a:r>
          </a:p>
          <a:p>
            <a:pPr algn="just"/>
            <a:endParaRPr lang="es-CO" dirty="0"/>
          </a:p>
          <a:p>
            <a:pPr algn="just"/>
            <a:r>
              <a:rPr lang="es-CO" dirty="0" smtClean="0"/>
              <a:t>              El </a:t>
            </a:r>
            <a:r>
              <a:rPr lang="es-CO" dirty="0"/>
              <a:t>presente documento corresponde al Informe de Peticiones, Quejas,</a:t>
            </a:r>
          </a:p>
          <a:p>
            <a:pPr algn="just"/>
            <a:r>
              <a:rPr lang="es-CO" dirty="0" smtClean="0"/>
              <a:t>              Reclamos</a:t>
            </a:r>
            <a:r>
              <a:rPr lang="es-CO" dirty="0"/>
              <a:t>, Sugerencias y Denuncias (PQRSD) recibidas y atendidas por </a:t>
            </a:r>
            <a:r>
              <a:rPr lang="es-CO" dirty="0" smtClean="0"/>
              <a:t>la</a:t>
            </a:r>
            <a:endParaRPr lang="es-CO" dirty="0"/>
          </a:p>
          <a:p>
            <a:pPr algn="just"/>
            <a:r>
              <a:rPr lang="es-CO" dirty="0" smtClean="0"/>
              <a:t>              Oficina de atención al usuario del Instituto Tecnológico del Putumayo </a:t>
            </a:r>
            <a:endParaRPr lang="es-CO" dirty="0"/>
          </a:p>
          <a:p>
            <a:pPr algn="just"/>
            <a:r>
              <a:rPr lang="es-CO" dirty="0" smtClean="0"/>
              <a:t>              Correspondiente al mes de febrero de 2024. </a:t>
            </a:r>
          </a:p>
          <a:p>
            <a:pPr algn="just"/>
            <a:endParaRPr lang="es-CO" dirty="0"/>
          </a:p>
          <a:p>
            <a:pPr algn="just"/>
            <a:r>
              <a:rPr lang="es-CO" dirty="0" smtClean="0"/>
              <a:t>               De </a:t>
            </a:r>
            <a:r>
              <a:rPr lang="es-CO" dirty="0"/>
              <a:t>acuerdo con los datos </a:t>
            </a:r>
            <a:r>
              <a:rPr lang="es-CO" dirty="0" smtClean="0"/>
              <a:t>arrojados por </a:t>
            </a:r>
            <a:r>
              <a:rPr lang="es-CO" dirty="0"/>
              <a:t>los canales de </a:t>
            </a:r>
            <a:r>
              <a:rPr lang="es-CO" dirty="0" smtClean="0"/>
              <a:t>atención, </a:t>
            </a:r>
          </a:p>
          <a:p>
            <a:pPr algn="just"/>
            <a:r>
              <a:rPr lang="es-CO" dirty="0"/>
              <a:t> </a:t>
            </a:r>
            <a:r>
              <a:rPr lang="es-CO" dirty="0" smtClean="0"/>
              <a:t>              durante </a:t>
            </a:r>
            <a:r>
              <a:rPr lang="es-CO" dirty="0"/>
              <a:t>en el mes de </a:t>
            </a:r>
            <a:r>
              <a:rPr lang="es-CO" dirty="0" smtClean="0"/>
              <a:t>febrero, </a:t>
            </a:r>
            <a:r>
              <a:rPr lang="es-CO" dirty="0"/>
              <a:t>se </a:t>
            </a:r>
            <a:r>
              <a:rPr lang="es-CO" dirty="0">
                <a:solidFill>
                  <a:schemeClr val="tx1"/>
                </a:solidFill>
              </a:rPr>
              <a:t>recibieron </a:t>
            </a:r>
            <a:r>
              <a:rPr lang="es-CO" dirty="0" smtClean="0">
                <a:solidFill>
                  <a:schemeClr val="tx1"/>
                </a:solidFill>
              </a:rPr>
              <a:t>(332) </a:t>
            </a:r>
            <a:r>
              <a:rPr lang="es-CO" dirty="0" smtClean="0"/>
              <a:t>PQRSD</a:t>
            </a:r>
          </a:p>
          <a:p>
            <a:pPr algn="just"/>
            <a:r>
              <a:rPr lang="es-CO" dirty="0"/>
              <a:t> </a:t>
            </a:r>
            <a:r>
              <a:rPr lang="es-CO" dirty="0" smtClean="0"/>
              <a:t>              garantizando el registro del 100% y </a:t>
            </a:r>
            <a:r>
              <a:rPr lang="es-CO" dirty="0"/>
              <a:t>teniendo en cuenta lo reportado </a:t>
            </a:r>
            <a:endParaRPr lang="es-CO" dirty="0" smtClean="0"/>
          </a:p>
          <a:p>
            <a:pPr algn="just"/>
            <a:r>
              <a:rPr lang="es-CO" dirty="0"/>
              <a:t> </a:t>
            </a:r>
            <a:r>
              <a:rPr lang="es-CO" dirty="0" smtClean="0"/>
              <a:t>              les </a:t>
            </a:r>
            <a:r>
              <a:rPr lang="es-CO" dirty="0"/>
              <a:t>fue asignado </a:t>
            </a:r>
            <a:r>
              <a:rPr lang="es-CO" dirty="0" smtClean="0"/>
              <a:t>su </a:t>
            </a:r>
            <a:r>
              <a:rPr lang="es-CO" dirty="0"/>
              <a:t>trámite, </a:t>
            </a:r>
            <a:r>
              <a:rPr lang="es-CO" dirty="0" smtClean="0"/>
              <a:t>no se negó </a:t>
            </a:r>
            <a:r>
              <a:rPr lang="es-CO" dirty="0"/>
              <a:t>el acceso a ninguna de ellas.</a:t>
            </a:r>
          </a:p>
          <a:p>
            <a:pPr algn="just"/>
            <a:r>
              <a:rPr lang="es-CO" dirty="0" smtClean="0"/>
              <a:t> </a:t>
            </a:r>
          </a:p>
        </p:txBody>
      </p:sp>
      <p:sp>
        <p:nvSpPr>
          <p:cNvPr id="4" name="Freeform 2">
            <a:extLst>
              <a:ext uri="{FF2B5EF4-FFF2-40B4-BE49-F238E27FC236}">
                <a16:creationId xmlns:a16="http://schemas.microsoft.com/office/drawing/2014/main" id="{CC16497B-B8A4-4BE6-AA2B-35896462B7BA}"/>
              </a:ext>
            </a:extLst>
          </p:cNvPr>
          <p:cNvSpPr>
            <a:spLocks noChangeArrowheads="1"/>
          </p:cNvSpPr>
          <p:nvPr/>
        </p:nvSpPr>
        <p:spPr bwMode="auto">
          <a:xfrm>
            <a:off x="10675987" y="387927"/>
            <a:ext cx="944097" cy="2111393"/>
          </a:xfrm>
          <a:custGeom>
            <a:avLst/>
            <a:gdLst>
              <a:gd name="T0" fmla="*/ 779 w 1015"/>
              <a:gd name="T1" fmla="*/ 1525 h 3050"/>
              <a:gd name="T2" fmla="*/ 0 w 1015"/>
              <a:gd name="T3" fmla="*/ 3049 h 3050"/>
              <a:gd name="T4" fmla="*/ 235 w 1015"/>
              <a:gd name="T5" fmla="*/ 3049 h 3050"/>
              <a:gd name="T6" fmla="*/ 1014 w 1015"/>
              <a:gd name="T7" fmla="*/ 1525 h 3050"/>
              <a:gd name="T8" fmla="*/ 235 w 1015"/>
              <a:gd name="T9" fmla="*/ 0 h 3050"/>
              <a:gd name="T10" fmla="*/ 0 w 1015"/>
              <a:gd name="T11" fmla="*/ 0 h 3050"/>
              <a:gd name="T12" fmla="*/ 779 w 1015"/>
              <a:gd name="T13" fmla="*/ 1525 h 3050"/>
            </a:gdLst>
            <a:ahLst/>
            <a:cxnLst>
              <a:cxn ang="0">
                <a:pos x="T0" y="T1"/>
              </a:cxn>
              <a:cxn ang="0">
                <a:pos x="T2" y="T3"/>
              </a:cxn>
              <a:cxn ang="0">
                <a:pos x="T4" y="T5"/>
              </a:cxn>
              <a:cxn ang="0">
                <a:pos x="T6" y="T7"/>
              </a:cxn>
              <a:cxn ang="0">
                <a:pos x="T8" y="T9"/>
              </a:cxn>
              <a:cxn ang="0">
                <a:pos x="T10" y="T11"/>
              </a:cxn>
              <a:cxn ang="0">
                <a:pos x="T12" y="T13"/>
              </a:cxn>
            </a:cxnLst>
            <a:rect l="0" t="0" r="r" b="b"/>
            <a:pathLst>
              <a:path w="1015" h="3050">
                <a:moveTo>
                  <a:pt x="779" y="1525"/>
                </a:moveTo>
                <a:lnTo>
                  <a:pt x="0" y="3049"/>
                </a:lnTo>
                <a:lnTo>
                  <a:pt x="235" y="3049"/>
                </a:lnTo>
                <a:lnTo>
                  <a:pt x="1014" y="1525"/>
                </a:lnTo>
                <a:lnTo>
                  <a:pt x="235" y="0"/>
                </a:lnTo>
                <a:lnTo>
                  <a:pt x="0" y="0"/>
                </a:lnTo>
                <a:lnTo>
                  <a:pt x="779" y="152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5" name="Freeform 3">
            <a:extLst>
              <a:ext uri="{FF2B5EF4-FFF2-40B4-BE49-F238E27FC236}">
                <a16:creationId xmlns:a16="http://schemas.microsoft.com/office/drawing/2014/main" id="{9959884E-D2C2-41FD-80B7-6949F84FCC41}"/>
              </a:ext>
            </a:extLst>
          </p:cNvPr>
          <p:cNvSpPr>
            <a:spLocks noChangeArrowheads="1"/>
          </p:cNvSpPr>
          <p:nvPr/>
        </p:nvSpPr>
        <p:spPr bwMode="auto">
          <a:xfrm>
            <a:off x="1924718" y="261353"/>
            <a:ext cx="1906177" cy="2015660"/>
          </a:xfrm>
          <a:custGeom>
            <a:avLst/>
            <a:gdLst>
              <a:gd name="T0" fmla="*/ 1938 w 3877"/>
              <a:gd name="T1" fmla="*/ 3876 h 3877"/>
              <a:gd name="T2" fmla="*/ 0 w 3877"/>
              <a:gd name="T3" fmla="*/ 1938 h 3877"/>
              <a:gd name="T4" fmla="*/ 1938 w 3877"/>
              <a:gd name="T5" fmla="*/ 0 h 3877"/>
              <a:gd name="T6" fmla="*/ 3876 w 3877"/>
              <a:gd name="T7" fmla="*/ 1938 h 3877"/>
              <a:gd name="T8" fmla="*/ 1938 w 3877"/>
              <a:gd name="T9" fmla="*/ 3876 h 3877"/>
            </a:gdLst>
            <a:ahLst/>
            <a:cxnLst>
              <a:cxn ang="0">
                <a:pos x="T0" y="T1"/>
              </a:cxn>
              <a:cxn ang="0">
                <a:pos x="T2" y="T3"/>
              </a:cxn>
              <a:cxn ang="0">
                <a:pos x="T4" y="T5"/>
              </a:cxn>
              <a:cxn ang="0">
                <a:pos x="T6" y="T7"/>
              </a:cxn>
              <a:cxn ang="0">
                <a:pos x="T8" y="T9"/>
              </a:cxn>
            </a:cxnLst>
            <a:rect l="0" t="0" r="r" b="b"/>
            <a:pathLst>
              <a:path w="3877" h="3877">
                <a:moveTo>
                  <a:pt x="1938" y="3876"/>
                </a:moveTo>
                <a:lnTo>
                  <a:pt x="0" y="1938"/>
                </a:lnTo>
                <a:lnTo>
                  <a:pt x="1938" y="0"/>
                </a:lnTo>
                <a:lnTo>
                  <a:pt x="3876" y="1938"/>
                </a:lnTo>
                <a:lnTo>
                  <a:pt x="1938" y="3876"/>
                </a:lnTo>
              </a:path>
            </a:pathLst>
          </a:custGeom>
          <a:solidFill>
            <a:schemeClr val="accent1">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6" name="Freeform 4">
            <a:extLst>
              <a:ext uri="{FF2B5EF4-FFF2-40B4-BE49-F238E27FC236}">
                <a16:creationId xmlns:a16="http://schemas.microsoft.com/office/drawing/2014/main" id="{87BDE64C-E863-4924-9424-BCF2EDFB8EC5}"/>
              </a:ext>
            </a:extLst>
          </p:cNvPr>
          <p:cNvSpPr>
            <a:spLocks noChangeArrowheads="1"/>
          </p:cNvSpPr>
          <p:nvPr/>
        </p:nvSpPr>
        <p:spPr bwMode="auto">
          <a:xfrm>
            <a:off x="2070968" y="526517"/>
            <a:ext cx="1529529" cy="1464920"/>
          </a:xfrm>
          <a:custGeom>
            <a:avLst/>
            <a:gdLst>
              <a:gd name="T0" fmla="*/ 1610 w 3221"/>
              <a:gd name="T1" fmla="*/ 3220 h 3221"/>
              <a:gd name="T2" fmla="*/ 0 w 3221"/>
              <a:gd name="T3" fmla="*/ 1610 h 3221"/>
              <a:gd name="T4" fmla="*/ 1610 w 3221"/>
              <a:gd name="T5" fmla="*/ 0 h 3221"/>
              <a:gd name="T6" fmla="*/ 3220 w 3221"/>
              <a:gd name="T7" fmla="*/ 1610 h 3221"/>
              <a:gd name="T8" fmla="*/ 1610 w 3221"/>
              <a:gd name="T9" fmla="*/ 3220 h 3221"/>
            </a:gdLst>
            <a:ahLst/>
            <a:cxnLst>
              <a:cxn ang="0">
                <a:pos x="T0" y="T1"/>
              </a:cxn>
              <a:cxn ang="0">
                <a:pos x="T2" y="T3"/>
              </a:cxn>
              <a:cxn ang="0">
                <a:pos x="T4" y="T5"/>
              </a:cxn>
              <a:cxn ang="0">
                <a:pos x="T6" y="T7"/>
              </a:cxn>
              <a:cxn ang="0">
                <a:pos x="T8" y="T9"/>
              </a:cxn>
            </a:cxnLst>
            <a:rect l="0" t="0" r="r" b="b"/>
            <a:pathLst>
              <a:path w="3221" h="3221">
                <a:moveTo>
                  <a:pt x="1610" y="3220"/>
                </a:moveTo>
                <a:lnTo>
                  <a:pt x="0" y="1610"/>
                </a:lnTo>
                <a:lnTo>
                  <a:pt x="1610" y="0"/>
                </a:lnTo>
                <a:lnTo>
                  <a:pt x="3220" y="1610"/>
                </a:lnTo>
                <a:lnTo>
                  <a:pt x="1610" y="322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30" name="TextBox 44">
            <a:extLst>
              <a:ext uri="{FF2B5EF4-FFF2-40B4-BE49-F238E27FC236}">
                <a16:creationId xmlns:a16="http://schemas.microsoft.com/office/drawing/2014/main" id="{0426DBF9-95AF-404A-9BEC-DA4CD7468B5E}"/>
              </a:ext>
            </a:extLst>
          </p:cNvPr>
          <p:cNvSpPr txBox="1"/>
          <p:nvPr/>
        </p:nvSpPr>
        <p:spPr>
          <a:xfrm>
            <a:off x="2511027" y="807493"/>
            <a:ext cx="598241"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A</a:t>
            </a:r>
          </a:p>
        </p:txBody>
      </p:sp>
      <p:sp>
        <p:nvSpPr>
          <p:cNvPr id="32" name="TextBox 46">
            <a:extLst>
              <a:ext uri="{FF2B5EF4-FFF2-40B4-BE49-F238E27FC236}">
                <a16:creationId xmlns:a16="http://schemas.microsoft.com/office/drawing/2014/main" id="{4794AFEB-6C89-4E53-96F9-B5669614CA6B}"/>
              </a:ext>
            </a:extLst>
          </p:cNvPr>
          <p:cNvSpPr txBox="1"/>
          <p:nvPr/>
        </p:nvSpPr>
        <p:spPr>
          <a:xfrm>
            <a:off x="5906102" y="3798327"/>
            <a:ext cx="62709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sp>
        <p:nvSpPr>
          <p:cNvPr id="48" name="TextBox 45">
            <a:extLst>
              <a:ext uri="{FF2B5EF4-FFF2-40B4-BE49-F238E27FC236}">
                <a16:creationId xmlns:a16="http://schemas.microsoft.com/office/drawing/2014/main" id="{7A8711F0-8A6E-4BC0-8176-CD0B87FE87C8}"/>
              </a:ext>
            </a:extLst>
          </p:cNvPr>
          <p:cNvSpPr txBox="1"/>
          <p:nvPr/>
        </p:nvSpPr>
        <p:spPr>
          <a:xfrm>
            <a:off x="2924538" y="3067119"/>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49" name="Freeform 9">
            <a:extLst>
              <a:ext uri="{FF2B5EF4-FFF2-40B4-BE49-F238E27FC236}">
                <a16:creationId xmlns:a16="http://schemas.microsoft.com/office/drawing/2014/main" id="{3529F678-957C-4957-87B3-430C81EDD9EB}"/>
              </a:ext>
            </a:extLst>
          </p:cNvPr>
          <p:cNvSpPr>
            <a:spLocks noChangeArrowheads="1"/>
          </p:cNvSpPr>
          <p:nvPr/>
        </p:nvSpPr>
        <p:spPr bwMode="auto">
          <a:xfrm>
            <a:off x="522472" y="2719470"/>
            <a:ext cx="3236442" cy="2942543"/>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21" name="TextBox 29">
            <a:extLst>
              <a:ext uri="{FF2B5EF4-FFF2-40B4-BE49-F238E27FC236}">
                <a16:creationId xmlns:a16="http://schemas.microsoft.com/office/drawing/2014/main" id="{A03E2A1C-4743-478B-A867-725AA05FA7CE}"/>
              </a:ext>
            </a:extLst>
          </p:cNvPr>
          <p:cNvSpPr txBox="1"/>
          <p:nvPr/>
        </p:nvSpPr>
        <p:spPr>
          <a:xfrm>
            <a:off x="579134" y="3630709"/>
            <a:ext cx="3123117" cy="1015663"/>
          </a:xfrm>
          <a:prstGeom prst="rect">
            <a:avLst/>
          </a:prstGeom>
          <a:noFill/>
        </p:spPr>
        <p:txBody>
          <a:bodyPr wrap="square" rtlCol="0" anchor="ctr">
            <a:spAutoFit/>
          </a:bodyPr>
          <a:lstStyle/>
          <a:p>
            <a:pPr algn="ctr"/>
            <a:r>
              <a:rPr lang="es-CO" sz="2000" b="1" dirty="0" smtClean="0">
                <a:solidFill>
                  <a:schemeClr val="accent1">
                    <a:lumMod val="50000"/>
                  </a:schemeClr>
                </a:solidFill>
                <a:latin typeface="Calibri"/>
                <a:ea typeface="Calibri"/>
                <a:cs typeface="Calibri"/>
                <a:sym typeface="Calibri"/>
              </a:rPr>
              <a:t>PQRS </a:t>
            </a:r>
          </a:p>
          <a:p>
            <a:pPr algn="ctr"/>
            <a:r>
              <a:rPr lang="es-CO" sz="2000" b="1" dirty="0" smtClean="0">
                <a:solidFill>
                  <a:schemeClr val="accent1">
                    <a:lumMod val="50000"/>
                  </a:schemeClr>
                </a:solidFill>
                <a:latin typeface="Calibri"/>
                <a:ea typeface="Calibri"/>
                <a:cs typeface="Calibri"/>
                <a:sym typeface="Calibri"/>
              </a:rPr>
              <a:t>Recibidas por canal de atención</a:t>
            </a:r>
            <a:endParaRPr lang="es-CO" sz="2000" b="1" dirty="0">
              <a:solidFill>
                <a:schemeClr val="accent1">
                  <a:lumMod val="50000"/>
                </a:schemeClr>
              </a:solidFill>
              <a:latin typeface="Calibri"/>
              <a:ea typeface="Calibri"/>
              <a:cs typeface="Calibri"/>
              <a:sym typeface="Calibri"/>
            </a:endParaRPr>
          </a:p>
        </p:txBody>
      </p:sp>
      <p:graphicFrame>
        <p:nvGraphicFramePr>
          <p:cNvPr id="13" name="Gráfico 12"/>
          <p:cNvGraphicFramePr>
            <a:graphicFrameLocks/>
          </p:cNvGraphicFramePr>
          <p:nvPr>
            <p:extLst>
              <p:ext uri="{D42A27DB-BD31-4B8C-83A1-F6EECF244321}">
                <p14:modId xmlns:p14="http://schemas.microsoft.com/office/powerpoint/2010/main" val="257566710"/>
              </p:ext>
            </p:extLst>
          </p:nvPr>
        </p:nvGraphicFramePr>
        <p:xfrm>
          <a:off x="4609000" y="2842613"/>
          <a:ext cx="5400676"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032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6DD8D568-9528-402D-BFCA-A7F78668D179}"/>
              </a:ext>
            </a:extLst>
          </p:cNvPr>
          <p:cNvSpPr>
            <a:spLocks noChangeArrowheads="1"/>
          </p:cNvSpPr>
          <p:nvPr/>
        </p:nvSpPr>
        <p:spPr bwMode="auto">
          <a:xfrm>
            <a:off x="5310" y="395657"/>
            <a:ext cx="1561015" cy="1507799"/>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4" name="Freeform 6">
            <a:extLst>
              <a:ext uri="{FF2B5EF4-FFF2-40B4-BE49-F238E27FC236}">
                <a16:creationId xmlns:a16="http://schemas.microsoft.com/office/drawing/2014/main" id="{8FF5A817-8DFC-4288-B5DE-A4E55BC9C874}"/>
              </a:ext>
            </a:extLst>
          </p:cNvPr>
          <p:cNvSpPr>
            <a:spLocks noChangeArrowheads="1"/>
          </p:cNvSpPr>
          <p:nvPr/>
        </p:nvSpPr>
        <p:spPr bwMode="auto">
          <a:xfrm>
            <a:off x="881029" y="131884"/>
            <a:ext cx="9880755" cy="2869661"/>
          </a:xfrm>
          <a:custGeom>
            <a:avLst/>
            <a:gdLst>
              <a:gd name="T0" fmla="*/ 8737 w 9561"/>
              <a:gd name="T1" fmla="*/ 0 h 3222"/>
              <a:gd name="T2" fmla="*/ 9560 w 9561"/>
              <a:gd name="T3" fmla="*/ 1611 h 3222"/>
              <a:gd name="T4" fmla="*/ 8737 w 9561"/>
              <a:gd name="T5" fmla="*/ 3221 h 3222"/>
              <a:gd name="T6" fmla="*/ 0 w 9561"/>
              <a:gd name="T7" fmla="*/ 3221 h 3222"/>
              <a:gd name="T8" fmla="*/ 0 w 9561"/>
              <a:gd name="T9" fmla="*/ 0 h 3222"/>
              <a:gd name="T10" fmla="*/ 8737 w 9561"/>
              <a:gd name="T11" fmla="*/ 0 h 3222"/>
            </a:gdLst>
            <a:ahLst/>
            <a:cxnLst>
              <a:cxn ang="0">
                <a:pos x="T0" y="T1"/>
              </a:cxn>
              <a:cxn ang="0">
                <a:pos x="T2" y="T3"/>
              </a:cxn>
              <a:cxn ang="0">
                <a:pos x="T4" y="T5"/>
              </a:cxn>
              <a:cxn ang="0">
                <a:pos x="T6" y="T7"/>
              </a:cxn>
              <a:cxn ang="0">
                <a:pos x="T8" y="T9"/>
              </a:cxn>
              <a:cxn ang="0">
                <a:pos x="T10" y="T11"/>
              </a:cxn>
            </a:cxnLst>
            <a:rect l="0" t="0" r="r" b="b"/>
            <a:pathLst>
              <a:path w="9561" h="3222">
                <a:moveTo>
                  <a:pt x="8737" y="0"/>
                </a:moveTo>
                <a:lnTo>
                  <a:pt x="9560" y="1611"/>
                </a:lnTo>
                <a:lnTo>
                  <a:pt x="8737" y="3221"/>
                </a:lnTo>
                <a:lnTo>
                  <a:pt x="0" y="3221"/>
                </a:lnTo>
                <a:lnTo>
                  <a:pt x="0" y="0"/>
                </a:lnTo>
                <a:lnTo>
                  <a:pt x="8737" y="0"/>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5" name="Freeform 7">
            <a:extLst>
              <a:ext uri="{FF2B5EF4-FFF2-40B4-BE49-F238E27FC236}">
                <a16:creationId xmlns:a16="http://schemas.microsoft.com/office/drawing/2014/main" id="{D05919DA-DB46-4896-B674-224146B3BA51}"/>
              </a:ext>
            </a:extLst>
          </p:cNvPr>
          <p:cNvSpPr>
            <a:spLocks noChangeArrowheads="1"/>
          </p:cNvSpPr>
          <p:nvPr/>
        </p:nvSpPr>
        <p:spPr bwMode="auto">
          <a:xfrm>
            <a:off x="9505759" y="316024"/>
            <a:ext cx="1084590" cy="2501380"/>
          </a:xfrm>
          <a:custGeom>
            <a:avLst/>
            <a:gdLst>
              <a:gd name="T0" fmla="*/ 779 w 1014"/>
              <a:gd name="T1" fmla="*/ 1526 h 3052"/>
              <a:gd name="T2" fmla="*/ 0 w 1014"/>
              <a:gd name="T3" fmla="*/ 3051 h 3052"/>
              <a:gd name="T4" fmla="*/ 235 w 1014"/>
              <a:gd name="T5" fmla="*/ 3051 h 3052"/>
              <a:gd name="T6" fmla="*/ 1013 w 1014"/>
              <a:gd name="T7" fmla="*/ 1526 h 3052"/>
              <a:gd name="T8" fmla="*/ 235 w 1014"/>
              <a:gd name="T9" fmla="*/ 0 h 3052"/>
              <a:gd name="T10" fmla="*/ 0 w 1014"/>
              <a:gd name="T11" fmla="*/ 0 h 3052"/>
              <a:gd name="T12" fmla="*/ 779 w 1014"/>
              <a:gd name="T13" fmla="*/ 1526 h 3052"/>
            </a:gdLst>
            <a:ahLst/>
            <a:cxnLst>
              <a:cxn ang="0">
                <a:pos x="T0" y="T1"/>
              </a:cxn>
              <a:cxn ang="0">
                <a:pos x="T2" y="T3"/>
              </a:cxn>
              <a:cxn ang="0">
                <a:pos x="T4" y="T5"/>
              </a:cxn>
              <a:cxn ang="0">
                <a:pos x="T6" y="T7"/>
              </a:cxn>
              <a:cxn ang="0">
                <a:pos x="T8" y="T9"/>
              </a:cxn>
              <a:cxn ang="0">
                <a:pos x="T10" y="T11"/>
              </a:cxn>
              <a:cxn ang="0">
                <a:pos x="T12" y="T13"/>
              </a:cxn>
            </a:cxnLst>
            <a:rect l="0" t="0" r="r" b="b"/>
            <a:pathLst>
              <a:path w="1014" h="3052">
                <a:moveTo>
                  <a:pt x="779" y="1526"/>
                </a:moveTo>
                <a:lnTo>
                  <a:pt x="0" y="3051"/>
                </a:lnTo>
                <a:lnTo>
                  <a:pt x="235" y="3051"/>
                </a:lnTo>
                <a:lnTo>
                  <a:pt x="1013" y="1526"/>
                </a:lnTo>
                <a:lnTo>
                  <a:pt x="235" y="0"/>
                </a:lnTo>
                <a:lnTo>
                  <a:pt x="0" y="0"/>
                </a:lnTo>
                <a:lnTo>
                  <a:pt x="779" y="1526"/>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6" name="Freeform 9">
            <a:extLst>
              <a:ext uri="{FF2B5EF4-FFF2-40B4-BE49-F238E27FC236}">
                <a16:creationId xmlns:a16="http://schemas.microsoft.com/office/drawing/2014/main" id="{3529F678-957C-4957-87B3-430C81EDD9EB}"/>
              </a:ext>
            </a:extLst>
          </p:cNvPr>
          <p:cNvSpPr>
            <a:spLocks noChangeArrowheads="1"/>
          </p:cNvSpPr>
          <p:nvPr/>
        </p:nvSpPr>
        <p:spPr bwMode="auto">
          <a:xfrm>
            <a:off x="172564" y="561497"/>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7" name="TextBox 45">
            <a:extLst>
              <a:ext uri="{FF2B5EF4-FFF2-40B4-BE49-F238E27FC236}">
                <a16:creationId xmlns:a16="http://schemas.microsoft.com/office/drawing/2014/main" id="{7A8711F0-8A6E-4BC0-8176-CD0B87FE87C8}"/>
              </a:ext>
            </a:extLst>
          </p:cNvPr>
          <p:cNvSpPr txBox="1"/>
          <p:nvPr/>
        </p:nvSpPr>
        <p:spPr>
          <a:xfrm>
            <a:off x="6127284" y="2252943"/>
            <a:ext cx="184730" cy="784830"/>
          </a:xfrm>
          <a:prstGeom prst="rect">
            <a:avLst/>
          </a:prstGeom>
          <a:noFill/>
        </p:spPr>
        <p:txBody>
          <a:bodyPr wrap="none" rtlCol="0" anchor="ctr">
            <a:spAutoFit/>
          </a:bodyPr>
          <a:lstStyle/>
          <a:p>
            <a:pPr algn="ctr"/>
            <a:endParaRPr lang="en-US" sz="4500" b="1" dirty="0">
              <a:solidFill>
                <a:schemeClr val="bg1"/>
              </a:solidFill>
              <a:latin typeface="Poppins SemiBold" pitchFamily="2" charset="77"/>
              <a:ea typeface="League Spartan" charset="0"/>
              <a:cs typeface="Poppins SemiBold" pitchFamily="2" charset="77"/>
            </a:endParaRPr>
          </a:p>
        </p:txBody>
      </p:sp>
      <p:sp>
        <p:nvSpPr>
          <p:cNvPr id="11" name="TextBox 44">
            <a:extLst>
              <a:ext uri="{FF2B5EF4-FFF2-40B4-BE49-F238E27FC236}">
                <a16:creationId xmlns:a16="http://schemas.microsoft.com/office/drawing/2014/main" id="{0426DBF9-95AF-404A-9BEC-DA4CD7468B5E}"/>
              </a:ext>
            </a:extLst>
          </p:cNvPr>
          <p:cNvSpPr txBox="1"/>
          <p:nvPr/>
        </p:nvSpPr>
        <p:spPr>
          <a:xfrm>
            <a:off x="487807" y="712211"/>
            <a:ext cx="554960"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B</a:t>
            </a:r>
          </a:p>
        </p:txBody>
      </p:sp>
      <p:sp>
        <p:nvSpPr>
          <p:cNvPr id="15" name="Freeform 11">
            <a:extLst>
              <a:ext uri="{FF2B5EF4-FFF2-40B4-BE49-F238E27FC236}">
                <a16:creationId xmlns:a16="http://schemas.microsoft.com/office/drawing/2014/main" id="{DF8D4B28-B349-4FE6-9944-1158E9E01977}"/>
              </a:ext>
            </a:extLst>
          </p:cNvPr>
          <p:cNvSpPr>
            <a:spLocks noChangeArrowheads="1"/>
          </p:cNvSpPr>
          <p:nvPr/>
        </p:nvSpPr>
        <p:spPr bwMode="auto">
          <a:xfrm>
            <a:off x="910756" y="3142492"/>
            <a:ext cx="9851028" cy="2757145"/>
          </a:xfrm>
          <a:custGeom>
            <a:avLst/>
            <a:gdLst>
              <a:gd name="T0" fmla="*/ 8737 w 9561"/>
              <a:gd name="T1" fmla="*/ 0 h 3221"/>
              <a:gd name="T2" fmla="*/ 9560 w 9561"/>
              <a:gd name="T3" fmla="*/ 1610 h 3221"/>
              <a:gd name="T4" fmla="*/ 8737 w 9561"/>
              <a:gd name="T5" fmla="*/ 3220 h 3221"/>
              <a:gd name="T6" fmla="*/ 0 w 9561"/>
              <a:gd name="T7" fmla="*/ 3220 h 3221"/>
              <a:gd name="T8" fmla="*/ 0 w 9561"/>
              <a:gd name="T9" fmla="*/ 0 h 3221"/>
              <a:gd name="T10" fmla="*/ 8737 w 9561"/>
              <a:gd name="T11" fmla="*/ 0 h 3221"/>
            </a:gdLst>
            <a:ahLst/>
            <a:cxnLst>
              <a:cxn ang="0">
                <a:pos x="T0" y="T1"/>
              </a:cxn>
              <a:cxn ang="0">
                <a:pos x="T2" y="T3"/>
              </a:cxn>
              <a:cxn ang="0">
                <a:pos x="T4" y="T5"/>
              </a:cxn>
              <a:cxn ang="0">
                <a:pos x="T6" y="T7"/>
              </a:cxn>
              <a:cxn ang="0">
                <a:pos x="T8" y="T9"/>
              </a:cxn>
              <a:cxn ang="0">
                <a:pos x="T10" y="T11"/>
              </a:cxn>
            </a:cxnLst>
            <a:rect l="0" t="0" r="r" b="b"/>
            <a:pathLst>
              <a:path w="9561" h="3221">
                <a:moveTo>
                  <a:pt x="8737" y="0"/>
                </a:moveTo>
                <a:lnTo>
                  <a:pt x="9560" y="1610"/>
                </a:lnTo>
                <a:lnTo>
                  <a:pt x="8737" y="3220"/>
                </a:lnTo>
                <a:lnTo>
                  <a:pt x="0" y="3220"/>
                </a:lnTo>
                <a:lnTo>
                  <a:pt x="0" y="0"/>
                </a:lnTo>
                <a:lnTo>
                  <a:pt x="8737" y="0"/>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6" name="Freeform 12">
            <a:extLst>
              <a:ext uri="{FF2B5EF4-FFF2-40B4-BE49-F238E27FC236}">
                <a16:creationId xmlns:a16="http://schemas.microsoft.com/office/drawing/2014/main" id="{ACA7DAB3-9321-46FB-8863-014B47301487}"/>
              </a:ext>
            </a:extLst>
          </p:cNvPr>
          <p:cNvSpPr>
            <a:spLocks noChangeArrowheads="1"/>
          </p:cNvSpPr>
          <p:nvPr/>
        </p:nvSpPr>
        <p:spPr bwMode="auto">
          <a:xfrm>
            <a:off x="9505759" y="3314700"/>
            <a:ext cx="1084590" cy="2461846"/>
          </a:xfrm>
          <a:custGeom>
            <a:avLst/>
            <a:gdLst>
              <a:gd name="T0" fmla="*/ 779 w 1014"/>
              <a:gd name="T1" fmla="*/ 1525 h 3051"/>
              <a:gd name="T2" fmla="*/ 0 w 1014"/>
              <a:gd name="T3" fmla="*/ 3050 h 3051"/>
              <a:gd name="T4" fmla="*/ 235 w 1014"/>
              <a:gd name="T5" fmla="*/ 3050 h 3051"/>
              <a:gd name="T6" fmla="*/ 1013 w 1014"/>
              <a:gd name="T7" fmla="*/ 1525 h 3051"/>
              <a:gd name="T8" fmla="*/ 235 w 1014"/>
              <a:gd name="T9" fmla="*/ 0 h 3051"/>
              <a:gd name="T10" fmla="*/ 0 w 1014"/>
              <a:gd name="T11" fmla="*/ 0 h 3051"/>
              <a:gd name="T12" fmla="*/ 779 w 1014"/>
              <a:gd name="T13" fmla="*/ 1525 h 3051"/>
            </a:gdLst>
            <a:ahLst/>
            <a:cxnLst>
              <a:cxn ang="0">
                <a:pos x="T0" y="T1"/>
              </a:cxn>
              <a:cxn ang="0">
                <a:pos x="T2" y="T3"/>
              </a:cxn>
              <a:cxn ang="0">
                <a:pos x="T4" y="T5"/>
              </a:cxn>
              <a:cxn ang="0">
                <a:pos x="T6" y="T7"/>
              </a:cxn>
              <a:cxn ang="0">
                <a:pos x="T8" y="T9"/>
              </a:cxn>
              <a:cxn ang="0">
                <a:pos x="T10" y="T11"/>
              </a:cxn>
              <a:cxn ang="0">
                <a:pos x="T12" y="T13"/>
              </a:cxn>
            </a:cxnLst>
            <a:rect l="0" t="0" r="r" b="b"/>
            <a:pathLst>
              <a:path w="1014" h="3051">
                <a:moveTo>
                  <a:pt x="779" y="1525"/>
                </a:moveTo>
                <a:lnTo>
                  <a:pt x="0" y="3050"/>
                </a:lnTo>
                <a:lnTo>
                  <a:pt x="235" y="3050"/>
                </a:lnTo>
                <a:lnTo>
                  <a:pt x="1013" y="1525"/>
                </a:lnTo>
                <a:lnTo>
                  <a:pt x="235" y="0"/>
                </a:lnTo>
                <a:lnTo>
                  <a:pt x="0" y="0"/>
                </a:lnTo>
                <a:lnTo>
                  <a:pt x="779" y="1525"/>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7" name="Freeform 13">
            <a:extLst>
              <a:ext uri="{FF2B5EF4-FFF2-40B4-BE49-F238E27FC236}">
                <a16:creationId xmlns:a16="http://schemas.microsoft.com/office/drawing/2014/main" id="{33B24E21-14DA-4E1D-9189-738A452658B8}"/>
              </a:ext>
            </a:extLst>
          </p:cNvPr>
          <p:cNvSpPr>
            <a:spLocks noChangeArrowheads="1"/>
          </p:cNvSpPr>
          <p:nvPr/>
        </p:nvSpPr>
        <p:spPr bwMode="auto">
          <a:xfrm>
            <a:off x="-11965" y="3072941"/>
            <a:ext cx="1648628" cy="1696754"/>
          </a:xfrm>
          <a:custGeom>
            <a:avLst/>
            <a:gdLst>
              <a:gd name="T0" fmla="*/ 1938 w 3875"/>
              <a:gd name="T1" fmla="*/ 3876 h 3877"/>
              <a:gd name="T2" fmla="*/ 0 w 3875"/>
              <a:gd name="T3" fmla="*/ 1938 h 3877"/>
              <a:gd name="T4" fmla="*/ 1938 w 3875"/>
              <a:gd name="T5" fmla="*/ 0 h 3877"/>
              <a:gd name="T6" fmla="*/ 3874 w 3875"/>
              <a:gd name="T7" fmla="*/ 1938 h 3877"/>
              <a:gd name="T8" fmla="*/ 1938 w 3875"/>
              <a:gd name="T9" fmla="*/ 3876 h 3877"/>
            </a:gdLst>
            <a:ahLst/>
            <a:cxnLst>
              <a:cxn ang="0">
                <a:pos x="T0" y="T1"/>
              </a:cxn>
              <a:cxn ang="0">
                <a:pos x="T2" y="T3"/>
              </a:cxn>
              <a:cxn ang="0">
                <a:pos x="T4" y="T5"/>
              </a:cxn>
              <a:cxn ang="0">
                <a:pos x="T6" y="T7"/>
              </a:cxn>
              <a:cxn ang="0">
                <a:pos x="T8" y="T9"/>
              </a:cxn>
            </a:cxnLst>
            <a:rect l="0" t="0" r="r" b="b"/>
            <a:pathLst>
              <a:path w="3875" h="3877">
                <a:moveTo>
                  <a:pt x="1938" y="3876"/>
                </a:moveTo>
                <a:lnTo>
                  <a:pt x="0" y="1938"/>
                </a:lnTo>
                <a:lnTo>
                  <a:pt x="1938" y="0"/>
                </a:lnTo>
                <a:lnTo>
                  <a:pt x="3874" y="1938"/>
                </a:lnTo>
                <a:lnTo>
                  <a:pt x="1938" y="3876"/>
                </a:lnTo>
              </a:path>
            </a:pathLst>
          </a:custGeom>
          <a:solidFill>
            <a:schemeClr val="accent3">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18" name="Freeform 14">
            <a:extLst>
              <a:ext uri="{FF2B5EF4-FFF2-40B4-BE49-F238E27FC236}">
                <a16:creationId xmlns:a16="http://schemas.microsoft.com/office/drawing/2014/main" id="{633D2021-5E31-4A8D-9E79-616FC4ECD106}"/>
              </a:ext>
            </a:extLst>
          </p:cNvPr>
          <p:cNvSpPr>
            <a:spLocks noChangeArrowheads="1"/>
          </p:cNvSpPr>
          <p:nvPr/>
        </p:nvSpPr>
        <p:spPr bwMode="auto">
          <a:xfrm>
            <a:off x="162761" y="3247144"/>
            <a:ext cx="1308035" cy="1311893"/>
          </a:xfrm>
          <a:custGeom>
            <a:avLst/>
            <a:gdLst>
              <a:gd name="T0" fmla="*/ 1610 w 3220"/>
              <a:gd name="T1" fmla="*/ 3220 h 3221"/>
              <a:gd name="T2" fmla="*/ 0 w 3220"/>
              <a:gd name="T3" fmla="*/ 1610 h 3221"/>
              <a:gd name="T4" fmla="*/ 1610 w 3220"/>
              <a:gd name="T5" fmla="*/ 0 h 3221"/>
              <a:gd name="T6" fmla="*/ 3219 w 3220"/>
              <a:gd name="T7" fmla="*/ 1610 h 3221"/>
              <a:gd name="T8" fmla="*/ 1610 w 3220"/>
              <a:gd name="T9" fmla="*/ 3220 h 3221"/>
            </a:gdLst>
            <a:ahLst/>
            <a:cxnLst>
              <a:cxn ang="0">
                <a:pos x="T0" y="T1"/>
              </a:cxn>
              <a:cxn ang="0">
                <a:pos x="T2" y="T3"/>
              </a:cxn>
              <a:cxn ang="0">
                <a:pos x="T4" y="T5"/>
              </a:cxn>
              <a:cxn ang="0">
                <a:pos x="T6" y="T7"/>
              </a:cxn>
              <a:cxn ang="0">
                <a:pos x="T8" y="T9"/>
              </a:cxn>
            </a:cxnLst>
            <a:rect l="0" t="0" r="r" b="b"/>
            <a:pathLst>
              <a:path w="3220" h="3221">
                <a:moveTo>
                  <a:pt x="1610" y="3220"/>
                </a:moveTo>
                <a:lnTo>
                  <a:pt x="0" y="1610"/>
                </a:lnTo>
                <a:lnTo>
                  <a:pt x="1610" y="0"/>
                </a:lnTo>
                <a:lnTo>
                  <a:pt x="3219" y="1610"/>
                </a:lnTo>
                <a:lnTo>
                  <a:pt x="1610" y="3220"/>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19" name="Subtitle 2">
            <a:extLst>
              <a:ext uri="{FF2B5EF4-FFF2-40B4-BE49-F238E27FC236}">
                <a16:creationId xmlns:a16="http://schemas.microsoft.com/office/drawing/2014/main" id="{D996E38B-E139-40AA-A0C5-04F7A4FAE2C5}"/>
              </a:ext>
            </a:extLst>
          </p:cNvPr>
          <p:cNvSpPr txBox="1">
            <a:spLocks/>
          </p:cNvSpPr>
          <p:nvPr/>
        </p:nvSpPr>
        <p:spPr>
          <a:xfrm>
            <a:off x="5293049" y="3428110"/>
            <a:ext cx="4165600" cy="72327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defTabSz="914400">
              <a:lnSpc>
                <a:spcPct val="100000"/>
              </a:lnSpc>
              <a:spcBef>
                <a:spcPts val="0"/>
              </a:spcBef>
            </a:pPr>
            <a:r>
              <a:rPr lang="es-CO" sz="1100" kern="0" dirty="0">
                <a:solidFill>
                  <a:srgbClr val="000000"/>
                </a:solidFill>
                <a:latin typeface="Arial" panose="020B0604020202020204" pitchFamily="34" charset="0"/>
                <a:cs typeface="Arial" panose="020B0604020202020204" pitchFamily="34" charset="0"/>
              </a:rPr>
              <a:t>Se evidencia en el mes de </a:t>
            </a:r>
            <a:r>
              <a:rPr lang="es-CO" sz="1100" kern="0" dirty="0" smtClean="0">
                <a:solidFill>
                  <a:srgbClr val="000000"/>
                </a:solidFill>
                <a:latin typeface="Arial" panose="020B0604020202020204" pitchFamily="34" charset="0"/>
                <a:cs typeface="Arial" panose="020B0604020202020204" pitchFamily="34" charset="0"/>
              </a:rPr>
              <a:t>febrero en </a:t>
            </a:r>
            <a:r>
              <a:rPr lang="es-CO" sz="1100" kern="0" dirty="0">
                <a:solidFill>
                  <a:srgbClr val="000000"/>
                </a:solidFill>
                <a:latin typeface="Arial" panose="020B0604020202020204" pitchFamily="34" charset="0"/>
                <a:cs typeface="Arial" panose="020B0604020202020204" pitchFamily="34" charset="0"/>
              </a:rPr>
              <a:t>los correo electrónicos institucionales </a:t>
            </a:r>
            <a:r>
              <a:rPr lang="es-CO" sz="1100" u="sng" kern="0" dirty="0">
                <a:solidFill>
                  <a:srgbClr val="000000"/>
                </a:solidFill>
                <a:latin typeface="Arial" panose="020B0604020202020204" pitchFamily="34" charset="0"/>
                <a:cs typeface="Arial" panose="020B0604020202020204" pitchFamily="34" charset="0"/>
                <a:hlinkClick r:id="rId2"/>
              </a:rPr>
              <a:t>atencionalusuario@itp.edu.co</a:t>
            </a:r>
            <a:r>
              <a:rPr lang="es-CO" sz="1100" kern="0" dirty="0">
                <a:solidFill>
                  <a:srgbClr val="000000"/>
                </a:solidFill>
                <a:latin typeface="Arial" panose="020B0604020202020204" pitchFamily="34" charset="0"/>
                <a:cs typeface="Arial" panose="020B0604020202020204" pitchFamily="34" charset="0"/>
              </a:rPr>
              <a:t> se recibieron </a:t>
            </a:r>
            <a:r>
              <a:rPr lang="es-CO" sz="1100" kern="0" dirty="0" smtClean="0">
                <a:solidFill>
                  <a:srgbClr val="000000"/>
                </a:solidFill>
                <a:latin typeface="Arial" panose="020B0604020202020204" pitchFamily="34" charset="0"/>
                <a:cs typeface="Arial" panose="020B0604020202020204" pitchFamily="34" charset="0"/>
              </a:rPr>
              <a:t>188 </a:t>
            </a:r>
            <a:r>
              <a:rPr lang="es-CO" sz="1100" kern="0" dirty="0">
                <a:solidFill>
                  <a:srgbClr val="000000"/>
                </a:solidFill>
                <a:latin typeface="Arial" panose="020B0604020202020204" pitchFamily="34" charset="0"/>
                <a:cs typeface="Arial" panose="020B0604020202020204" pitchFamily="34" charset="0"/>
              </a:rPr>
              <a:t>PQRSD y en </a:t>
            </a:r>
            <a:r>
              <a:rPr lang="es-CO" sz="1100" u="sng" kern="0" dirty="0">
                <a:solidFill>
                  <a:srgbClr val="000000"/>
                </a:solidFill>
                <a:latin typeface="Arial" panose="020B0604020202020204" pitchFamily="34" charset="0"/>
                <a:cs typeface="Arial" panose="020B0604020202020204" pitchFamily="34" charset="0"/>
                <a:hlinkClick r:id="rId3"/>
              </a:rPr>
              <a:t>notificacionesjudiciales@itp.edu.co</a:t>
            </a:r>
            <a:r>
              <a:rPr lang="es-CO" sz="1100" kern="0" dirty="0">
                <a:solidFill>
                  <a:srgbClr val="000000"/>
                </a:solidFill>
                <a:latin typeface="Arial" panose="020B0604020202020204" pitchFamily="34" charset="0"/>
                <a:cs typeface="Arial" panose="020B0604020202020204" pitchFamily="34" charset="0"/>
              </a:rPr>
              <a:t>  se </a:t>
            </a:r>
            <a:r>
              <a:rPr lang="es-CO" sz="1100" kern="0" dirty="0" smtClean="0">
                <a:solidFill>
                  <a:srgbClr val="000000"/>
                </a:solidFill>
                <a:latin typeface="Arial" panose="020B0604020202020204" pitchFamily="34" charset="0"/>
                <a:cs typeface="Arial" panose="020B0604020202020204" pitchFamily="34" charset="0"/>
              </a:rPr>
              <a:t>registro </a:t>
            </a:r>
            <a:r>
              <a:rPr lang="es-CO" sz="1100" kern="0" dirty="0" smtClean="0">
                <a:solidFill>
                  <a:srgbClr val="000000"/>
                </a:solidFill>
                <a:latin typeface="Arial" panose="020B0604020202020204" pitchFamily="34" charset="0"/>
                <a:cs typeface="Arial" panose="020B0604020202020204" pitchFamily="34" charset="0"/>
              </a:rPr>
              <a:t>1 </a:t>
            </a:r>
            <a:r>
              <a:rPr lang="es-CO" sz="1100" kern="0" dirty="0">
                <a:solidFill>
                  <a:srgbClr val="000000"/>
                </a:solidFill>
                <a:latin typeface="Arial" panose="020B0604020202020204" pitchFamily="34" charset="0"/>
                <a:cs typeface="Arial" panose="020B0604020202020204" pitchFamily="34" charset="0"/>
              </a:rPr>
              <a:t>PQRSD así: Notificación </a:t>
            </a:r>
            <a:r>
              <a:rPr lang="es-CO" sz="1100" kern="0" dirty="0">
                <a:solidFill>
                  <a:srgbClr val="000000"/>
                </a:solidFill>
                <a:latin typeface="Arial" panose="020B0604020202020204" pitchFamily="34" charset="0"/>
                <a:cs typeface="Arial" panose="020B0604020202020204" pitchFamily="34" charset="0"/>
              </a:rPr>
              <a:t> tutela </a:t>
            </a:r>
            <a:r>
              <a:rPr lang="es-CO" sz="1100" kern="0" dirty="0" smtClean="0">
                <a:solidFill>
                  <a:srgbClr val="000000"/>
                </a:solidFill>
                <a:latin typeface="Arial" panose="020B0604020202020204" pitchFamily="34" charset="0"/>
                <a:cs typeface="Arial" panose="020B0604020202020204" pitchFamily="34" charset="0"/>
              </a:rPr>
              <a:t>2024-00031-00</a:t>
            </a:r>
            <a:r>
              <a:rPr lang="es-CO" sz="1100" kern="0" dirty="0" smtClean="0">
                <a:solidFill>
                  <a:srgbClr val="000000"/>
                </a:solidFill>
                <a:latin typeface="Arial" panose="020B0604020202020204" pitchFamily="34" charset="0"/>
                <a:cs typeface="Arial" panose="020B0604020202020204" pitchFamily="34" charset="0"/>
              </a:rPr>
              <a:t>.</a:t>
            </a:r>
            <a:endParaRPr lang="es-CO" sz="1250" dirty="0">
              <a:solidFill>
                <a:schemeClr val="accent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Box 46">
            <a:extLst>
              <a:ext uri="{FF2B5EF4-FFF2-40B4-BE49-F238E27FC236}">
                <a16:creationId xmlns:a16="http://schemas.microsoft.com/office/drawing/2014/main" id="{4794AFEB-6C89-4E53-96F9-B5669614CA6B}"/>
              </a:ext>
            </a:extLst>
          </p:cNvPr>
          <p:cNvSpPr txBox="1"/>
          <p:nvPr/>
        </p:nvSpPr>
        <p:spPr>
          <a:xfrm>
            <a:off x="322990" y="3469239"/>
            <a:ext cx="912975" cy="784830"/>
          </a:xfrm>
          <a:prstGeom prst="rect">
            <a:avLst/>
          </a:prstGeom>
          <a:noFill/>
        </p:spPr>
        <p:txBody>
          <a:bodyPr wrap="squar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C</a:t>
            </a:r>
          </a:p>
        </p:txBody>
      </p:sp>
      <p:graphicFrame>
        <p:nvGraphicFramePr>
          <p:cNvPr id="23" name="Gráfico 22"/>
          <p:cNvGraphicFramePr>
            <a:graphicFrameLocks/>
          </p:cNvGraphicFramePr>
          <p:nvPr>
            <p:extLst>
              <p:ext uri="{D42A27DB-BD31-4B8C-83A1-F6EECF244321}">
                <p14:modId xmlns:p14="http://schemas.microsoft.com/office/powerpoint/2010/main" val="3987488454"/>
              </p:ext>
            </p:extLst>
          </p:nvPr>
        </p:nvGraphicFramePr>
        <p:xfrm>
          <a:off x="1032115" y="98827"/>
          <a:ext cx="4638674" cy="2333625"/>
        </p:xfrm>
        <a:graphic>
          <a:graphicData uri="http://schemas.openxmlformats.org/drawingml/2006/chart">
            <c:chart xmlns:c="http://schemas.openxmlformats.org/drawingml/2006/chart" xmlns:r="http://schemas.openxmlformats.org/officeDocument/2006/relationships" r:id="rId4"/>
          </a:graphicData>
        </a:graphic>
      </p:graphicFrame>
      <p:pic>
        <p:nvPicPr>
          <p:cNvPr id="2" name="Imagen 1"/>
          <p:cNvPicPr>
            <a:picLocks noChangeAspect="1"/>
          </p:cNvPicPr>
          <p:nvPr/>
        </p:nvPicPr>
        <p:blipFill>
          <a:blip r:embed="rId5"/>
          <a:stretch>
            <a:fillRect/>
          </a:stretch>
        </p:blipFill>
        <p:spPr>
          <a:xfrm>
            <a:off x="5323983" y="1698734"/>
            <a:ext cx="3935925" cy="1259600"/>
          </a:xfrm>
          <a:prstGeom prst="rect">
            <a:avLst/>
          </a:prstGeom>
        </p:spPr>
      </p:pic>
      <p:sp>
        <p:nvSpPr>
          <p:cNvPr id="24" name="Subtitle 2">
            <a:extLst>
              <a:ext uri="{FF2B5EF4-FFF2-40B4-BE49-F238E27FC236}">
                <a16:creationId xmlns:a16="http://schemas.microsoft.com/office/drawing/2014/main" id="{D996E38B-E139-40AA-A0C5-04F7A4FAE2C5}"/>
              </a:ext>
            </a:extLst>
          </p:cNvPr>
          <p:cNvSpPr txBox="1">
            <a:spLocks/>
          </p:cNvSpPr>
          <p:nvPr/>
        </p:nvSpPr>
        <p:spPr>
          <a:xfrm>
            <a:off x="5293049" y="285138"/>
            <a:ext cx="4165600" cy="140038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just" defTabSz="914400">
              <a:lnSpc>
                <a:spcPct val="100000"/>
              </a:lnSpc>
              <a:spcBef>
                <a:spcPts val="0"/>
              </a:spcBef>
            </a:pPr>
            <a:r>
              <a:rPr lang="es-CO" sz="1100" kern="0" dirty="0">
                <a:solidFill>
                  <a:srgbClr val="000000"/>
                </a:solidFill>
                <a:latin typeface="Arial" panose="020B0604020202020204" pitchFamily="34" charset="0"/>
                <a:cs typeface="Arial" panose="020B0604020202020204" pitchFamily="34" charset="0"/>
              </a:rPr>
              <a:t>La línea móvil 3138052807 se usa mayormente para recibir llamadas, con un 64% de interacciones entrantes donde se brindó información relacionada con fechas de matrículas extraordinarias del 01-al 02-feb-24. Sin embargo, el 11% de llamadas perdidas podría representar oportunidades de mejora en la atención. Se podrían implementar estrategias como ajustes en horarios de atención, re direccionamiento de llamadas o uso de buzón de voz para reducir este </a:t>
            </a:r>
            <a:r>
              <a:rPr lang="es-CO" sz="1100" kern="0" dirty="0" smtClean="0">
                <a:solidFill>
                  <a:srgbClr val="000000"/>
                </a:solidFill>
                <a:latin typeface="Arial" panose="020B0604020202020204" pitchFamily="34" charset="0"/>
                <a:cs typeface="Arial" panose="020B0604020202020204" pitchFamily="34" charset="0"/>
              </a:rPr>
              <a:t>porcentaje.</a:t>
            </a:r>
            <a:endParaRPr lang="es-CO" sz="1250" dirty="0">
              <a:solidFill>
                <a:schemeClr val="accent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2" name="Imagen 11"/>
          <p:cNvPicPr>
            <a:picLocks noChangeAspect="1"/>
          </p:cNvPicPr>
          <p:nvPr/>
        </p:nvPicPr>
        <p:blipFill>
          <a:blip r:embed="rId6"/>
          <a:stretch>
            <a:fillRect/>
          </a:stretch>
        </p:blipFill>
        <p:spPr>
          <a:xfrm>
            <a:off x="5345692" y="4521064"/>
            <a:ext cx="4471425" cy="777200"/>
          </a:xfrm>
          <a:prstGeom prst="rect">
            <a:avLst/>
          </a:prstGeom>
        </p:spPr>
      </p:pic>
      <p:graphicFrame>
        <p:nvGraphicFramePr>
          <p:cNvPr id="26" name="Gráfico 25"/>
          <p:cNvGraphicFramePr>
            <a:graphicFrameLocks/>
          </p:cNvGraphicFramePr>
          <p:nvPr>
            <p:extLst>
              <p:ext uri="{D42A27DB-BD31-4B8C-83A1-F6EECF244321}">
                <p14:modId xmlns:p14="http://schemas.microsoft.com/office/powerpoint/2010/main" val="823479677"/>
              </p:ext>
            </p:extLst>
          </p:nvPr>
        </p:nvGraphicFramePr>
        <p:xfrm>
          <a:off x="1014800" y="3169497"/>
          <a:ext cx="4343401" cy="236220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42644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a:extLst>
              <a:ext uri="{FF2B5EF4-FFF2-40B4-BE49-F238E27FC236}">
                <a16:creationId xmlns:a16="http://schemas.microsoft.com/office/drawing/2014/main" id="{CBE94ECF-D8EB-43AB-9E04-F7BAFD2CA675}"/>
              </a:ext>
            </a:extLst>
          </p:cNvPr>
          <p:cNvSpPr txBox="1"/>
          <p:nvPr/>
        </p:nvSpPr>
        <p:spPr>
          <a:xfrm>
            <a:off x="1147876" y="265309"/>
            <a:ext cx="8901288" cy="707886"/>
          </a:xfrm>
          <a:prstGeom prst="rect">
            <a:avLst/>
          </a:prstGeom>
          <a:noFill/>
        </p:spPr>
        <p:txBody>
          <a:bodyPr wrap="square" rtlCol="0">
            <a:spAutoFit/>
          </a:bodyPr>
          <a:lstStyle/>
          <a:p>
            <a:pPr algn="ctr">
              <a:buClr>
                <a:schemeClr val="lt1"/>
              </a:buClr>
              <a:buSzPts val="1800"/>
              <a:buFont typeface="Calibri"/>
              <a:buNone/>
            </a:pPr>
            <a:r>
              <a:rPr lang="es-ES" sz="2000" b="1" dirty="0" smtClean="0">
                <a:solidFill>
                  <a:schemeClr val="tx1"/>
                </a:solidFill>
                <a:latin typeface="+mn-lt"/>
                <a:ea typeface="Calibri"/>
                <a:cs typeface="Calibri"/>
                <a:sym typeface="Calibri"/>
              </a:rPr>
              <a:t>PQRSD </a:t>
            </a:r>
          </a:p>
          <a:p>
            <a:pPr algn="ctr">
              <a:buClr>
                <a:schemeClr val="lt1"/>
              </a:buClr>
              <a:buSzPts val="1800"/>
              <a:buFont typeface="Calibri"/>
              <a:buNone/>
            </a:pPr>
            <a:r>
              <a:rPr lang="es-ES" sz="2000" b="1" dirty="0" smtClean="0">
                <a:solidFill>
                  <a:schemeClr val="tx1"/>
                </a:solidFill>
                <a:latin typeface="+mn-lt"/>
                <a:ea typeface="Calibri"/>
                <a:cs typeface="Calibri"/>
                <a:sym typeface="Calibri"/>
              </a:rPr>
              <a:t>recibidas por modalidad de petición  </a:t>
            </a:r>
            <a:endParaRPr lang="es-ES" sz="2000" b="1" dirty="0">
              <a:solidFill>
                <a:schemeClr val="tx1"/>
              </a:solidFill>
              <a:latin typeface="+mn-lt"/>
              <a:ea typeface="Calibri"/>
              <a:cs typeface="Calibri"/>
              <a:sym typeface="Calibri"/>
            </a:endParaRPr>
          </a:p>
        </p:txBody>
      </p:sp>
      <p:grpSp>
        <p:nvGrpSpPr>
          <p:cNvPr id="22" name="Grupo 21"/>
          <p:cNvGrpSpPr/>
          <p:nvPr/>
        </p:nvGrpSpPr>
        <p:grpSpPr>
          <a:xfrm>
            <a:off x="455641" y="1134741"/>
            <a:ext cx="3287160" cy="1716761"/>
            <a:chOff x="780907" y="1917832"/>
            <a:chExt cx="3287160" cy="1716761"/>
          </a:xfrm>
        </p:grpSpPr>
        <p:sp>
          <p:nvSpPr>
            <p:cNvPr id="2" name="Freeform 1">
              <a:extLst>
                <a:ext uri="{FF2B5EF4-FFF2-40B4-BE49-F238E27FC236}">
                  <a16:creationId xmlns:a16="http://schemas.microsoft.com/office/drawing/2014/main" id="{ACC54A79-6517-4AD0-A7EF-0568FBC5D159}"/>
                </a:ext>
              </a:extLst>
            </p:cNvPr>
            <p:cNvSpPr>
              <a:spLocks noChangeArrowheads="1"/>
            </p:cNvSpPr>
            <p:nvPr/>
          </p:nvSpPr>
          <p:spPr bwMode="auto">
            <a:xfrm>
              <a:off x="1659163" y="1917832"/>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 name="Freeform 3">
              <a:extLst>
                <a:ext uri="{FF2B5EF4-FFF2-40B4-BE49-F238E27FC236}">
                  <a16:creationId xmlns:a16="http://schemas.microsoft.com/office/drawing/2014/main" id="{B5A2E50C-38B2-4E39-B969-A9AC3BC4E937}"/>
                </a:ext>
              </a:extLst>
            </p:cNvPr>
            <p:cNvSpPr>
              <a:spLocks noChangeArrowheads="1"/>
            </p:cNvSpPr>
            <p:nvPr/>
          </p:nvSpPr>
          <p:spPr bwMode="auto">
            <a:xfrm>
              <a:off x="780907" y="1950359"/>
              <a:ext cx="878256" cy="1168841"/>
            </a:xfrm>
            <a:custGeom>
              <a:avLst/>
              <a:gdLst>
                <a:gd name="T0" fmla="*/ 1785 w 1786"/>
                <a:gd name="T1" fmla="*/ 2218 h 2379"/>
                <a:gd name="T2" fmla="*/ 1785 w 1786"/>
                <a:gd name="T3" fmla="*/ 2218 h 2379"/>
                <a:gd name="T4" fmla="*/ 1189 w 1786"/>
                <a:gd name="T5" fmla="*/ 2378 h 2379"/>
                <a:gd name="T6" fmla="*/ 1189 w 1786"/>
                <a:gd name="T7" fmla="*/ 2378 h 2379"/>
                <a:gd name="T8" fmla="*/ 0 w 1786"/>
                <a:gd name="T9" fmla="*/ 1189 h 2379"/>
                <a:gd name="T10" fmla="*/ 0 w 1786"/>
                <a:gd name="T11" fmla="*/ 1189 h 2379"/>
                <a:gd name="T12" fmla="*/ 1189 w 1786"/>
                <a:gd name="T13" fmla="*/ 0 h 2379"/>
                <a:gd name="T14" fmla="*/ 1189 w 1786"/>
                <a:gd name="T15" fmla="*/ 0 h 2379"/>
                <a:gd name="T16" fmla="*/ 1785 w 1786"/>
                <a:gd name="T17" fmla="*/ 160 h 2379"/>
                <a:gd name="T18" fmla="*/ 1785 w 1786"/>
                <a:gd name="T19" fmla="*/ 2218 h 2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6" h="2379">
                  <a:moveTo>
                    <a:pt x="1785" y="2218"/>
                  </a:moveTo>
                  <a:lnTo>
                    <a:pt x="1785" y="2218"/>
                  </a:lnTo>
                  <a:cubicBezTo>
                    <a:pt x="1612" y="2316"/>
                    <a:pt x="1403" y="2378"/>
                    <a:pt x="1189" y="2378"/>
                  </a:cubicBezTo>
                  <a:lnTo>
                    <a:pt x="1189" y="2378"/>
                  </a:lnTo>
                  <a:cubicBezTo>
                    <a:pt x="532" y="2378"/>
                    <a:pt x="0" y="1846"/>
                    <a:pt x="0" y="1189"/>
                  </a:cubicBezTo>
                  <a:lnTo>
                    <a:pt x="0" y="1189"/>
                  </a:lnTo>
                  <a:cubicBezTo>
                    <a:pt x="0" y="532"/>
                    <a:pt x="532" y="0"/>
                    <a:pt x="1189" y="0"/>
                  </a:cubicBezTo>
                  <a:lnTo>
                    <a:pt x="1189" y="0"/>
                  </a:lnTo>
                  <a:cubicBezTo>
                    <a:pt x="1406" y="0"/>
                    <a:pt x="1610" y="59"/>
                    <a:pt x="1785" y="160"/>
                  </a:cubicBezTo>
                  <a:lnTo>
                    <a:pt x="1785" y="2218"/>
                  </a:lnTo>
                </a:path>
              </a:pathLst>
            </a:custGeom>
            <a:solidFill>
              <a:schemeClr val="accent1"/>
            </a:solidFill>
            <a:ln>
              <a:noFill/>
            </a:ln>
            <a:effectLst/>
          </p:spPr>
          <p:txBody>
            <a:bodyPr wrap="none" anchor="ctr"/>
            <a:lstStyle/>
            <a:p>
              <a:endParaRPr lang="en-US" sz="3266" dirty="0">
                <a:latin typeface="Open Sans Light" panose="020B0306030504020204" pitchFamily="34" charset="0"/>
              </a:endParaRPr>
            </a:p>
          </p:txBody>
        </p:sp>
        <p:sp>
          <p:nvSpPr>
            <p:cNvPr id="16" name="TextBox 19">
              <a:extLst>
                <a:ext uri="{FF2B5EF4-FFF2-40B4-BE49-F238E27FC236}">
                  <a16:creationId xmlns:a16="http://schemas.microsoft.com/office/drawing/2014/main" id="{CABB8CDE-52B6-4869-943A-E9A31A1A0B9F}"/>
                </a:ext>
              </a:extLst>
            </p:cNvPr>
            <p:cNvSpPr txBox="1"/>
            <p:nvPr/>
          </p:nvSpPr>
          <p:spPr>
            <a:xfrm>
              <a:off x="1027491" y="2199131"/>
              <a:ext cx="505268" cy="1154162"/>
            </a:xfrm>
            <a:prstGeom prst="rect">
              <a:avLst/>
            </a:prstGeom>
            <a:noFill/>
          </p:spPr>
          <p:txBody>
            <a:bodyPr wrap="none" rtlCol="0" anchor="ctr">
              <a:spAutoFit/>
            </a:bodyPr>
            <a:lstStyle/>
            <a:p>
              <a:pPr algn="r"/>
              <a:r>
                <a:rPr lang="en-US" sz="6900" b="1" dirty="0">
                  <a:solidFill>
                    <a:schemeClr val="accent1">
                      <a:lumMod val="50000"/>
                    </a:schemeClr>
                  </a:solidFill>
                  <a:latin typeface="Poppins SemiBold" pitchFamily="2" charset="77"/>
                  <a:ea typeface="League Spartan" charset="0"/>
                  <a:cs typeface="Poppins SemiBold" pitchFamily="2" charset="77"/>
                </a:rPr>
                <a:t>1</a:t>
              </a:r>
            </a:p>
          </p:txBody>
        </p:sp>
        <p:sp>
          <p:nvSpPr>
            <p:cNvPr id="23" name="Subtitle 2">
              <a:extLst>
                <a:ext uri="{FF2B5EF4-FFF2-40B4-BE49-F238E27FC236}">
                  <a16:creationId xmlns:a16="http://schemas.microsoft.com/office/drawing/2014/main" id="{17E8788B-BB4B-4B6B-90BC-C204B2AAD379}"/>
                </a:ext>
              </a:extLst>
            </p:cNvPr>
            <p:cNvSpPr txBox="1">
              <a:spLocks/>
            </p:cNvSpPr>
            <p:nvPr/>
          </p:nvSpPr>
          <p:spPr>
            <a:xfrm>
              <a:off x="1938930" y="2532709"/>
              <a:ext cx="1854658" cy="8771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r>
                <a:rPr lang="es-CO" sz="1400" b="1" kern="0" dirty="0" smtClean="0">
                  <a:solidFill>
                    <a:schemeClr val="tx1"/>
                  </a:solidFill>
                  <a:latin typeface="Calibri"/>
                  <a:ea typeface="Calibri"/>
                  <a:cs typeface="Calibri"/>
                  <a:sym typeface="Calibri"/>
                </a:rPr>
                <a:t>INFORMACION</a:t>
              </a:r>
            </a:p>
            <a:p>
              <a:pPr lvl="0" defTabSz="914400">
                <a:lnSpc>
                  <a:spcPct val="90000"/>
                </a:lnSpc>
                <a:spcBef>
                  <a:spcPts val="0"/>
                </a:spcBef>
                <a:buClrTx/>
                <a:defRPr/>
              </a:pPr>
              <a:r>
                <a:rPr kumimoji="0" lang="es-CO" sz="1600" b="1" i="0" u="none" strike="noStrike" kern="0" cap="none" spc="0" normalizeH="0" baseline="0" noProof="0" dirty="0" smtClean="0">
                  <a:ln>
                    <a:noFill/>
                  </a:ln>
                  <a:solidFill>
                    <a:schemeClr val="tx1"/>
                  </a:solidFill>
                  <a:effectLst/>
                  <a:uLnTx/>
                  <a:uFillTx/>
                  <a:latin typeface="Calibri"/>
                  <a:ea typeface="Calibri"/>
                  <a:cs typeface="Calibri"/>
                  <a:sym typeface="Calibri"/>
                </a:rPr>
                <a:t>25</a:t>
              </a:r>
              <a:endParaRPr kumimoji="0" lang="es-CO" sz="1600" b="1" i="0" u="none" strike="noStrike" kern="0" cap="none" spc="0" normalizeH="0" baseline="0" noProof="0" dirty="0" smtClean="0">
                <a:ln>
                  <a:noFill/>
                </a:ln>
                <a:solidFill>
                  <a:schemeClr val="tx1"/>
                </a:solidFill>
                <a:effectLst/>
                <a:uLnTx/>
                <a:uFillTx/>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13%</a:t>
              </a: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sp>
        <p:nvSpPr>
          <p:cNvPr id="10" name="Freeform 4">
            <a:extLst>
              <a:ext uri="{FF2B5EF4-FFF2-40B4-BE49-F238E27FC236}">
                <a16:creationId xmlns:a16="http://schemas.microsoft.com/office/drawing/2014/main" id="{47EE9595-8053-4D3F-B95C-8C3F830BD37D}"/>
              </a:ext>
            </a:extLst>
          </p:cNvPr>
          <p:cNvSpPr>
            <a:spLocks noChangeArrowheads="1"/>
          </p:cNvSpPr>
          <p:nvPr/>
        </p:nvSpPr>
        <p:spPr bwMode="auto">
          <a:xfrm>
            <a:off x="4610241" y="1169669"/>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1" name="Freeform 6">
            <a:extLst>
              <a:ext uri="{FF2B5EF4-FFF2-40B4-BE49-F238E27FC236}">
                <a16:creationId xmlns:a16="http://schemas.microsoft.com/office/drawing/2014/main" id="{0493ED3D-50FF-4D52-8C34-6A1D5377D4FD}"/>
              </a:ext>
            </a:extLst>
          </p:cNvPr>
          <p:cNvSpPr>
            <a:spLocks noChangeArrowheads="1"/>
          </p:cNvSpPr>
          <p:nvPr/>
        </p:nvSpPr>
        <p:spPr bwMode="auto">
          <a:xfrm>
            <a:off x="4022568" y="1355371"/>
            <a:ext cx="587672" cy="1175345"/>
          </a:xfrm>
          <a:custGeom>
            <a:avLst/>
            <a:gdLst>
              <a:gd name="T0" fmla="*/ 1194 w 1195"/>
              <a:gd name="T1" fmla="*/ 2388 h 2389"/>
              <a:gd name="T2" fmla="*/ 1194 w 1195"/>
              <a:gd name="T3" fmla="*/ 2388 h 2389"/>
              <a:gd name="T4" fmla="*/ 0 w 1195"/>
              <a:gd name="T5" fmla="*/ 1194 h 2389"/>
              <a:gd name="T6" fmla="*/ 0 w 1195"/>
              <a:gd name="T7" fmla="*/ 1194 h 2389"/>
              <a:gd name="T8" fmla="*/ 1194 w 1195"/>
              <a:gd name="T9" fmla="*/ 0 h 2389"/>
              <a:gd name="T10" fmla="*/ 1194 w 1195"/>
              <a:gd name="T11" fmla="*/ 2388 h 2389"/>
            </a:gdLst>
            <a:ahLst/>
            <a:cxnLst>
              <a:cxn ang="0">
                <a:pos x="T0" y="T1"/>
              </a:cxn>
              <a:cxn ang="0">
                <a:pos x="T2" y="T3"/>
              </a:cxn>
              <a:cxn ang="0">
                <a:pos x="T4" y="T5"/>
              </a:cxn>
              <a:cxn ang="0">
                <a:pos x="T6" y="T7"/>
              </a:cxn>
              <a:cxn ang="0">
                <a:pos x="T8" y="T9"/>
              </a:cxn>
              <a:cxn ang="0">
                <a:pos x="T10" y="T11"/>
              </a:cxn>
            </a:cxnLst>
            <a:rect l="0" t="0" r="r" b="b"/>
            <a:pathLst>
              <a:path w="1195" h="2389">
                <a:moveTo>
                  <a:pt x="1194" y="2388"/>
                </a:moveTo>
                <a:lnTo>
                  <a:pt x="1194" y="2388"/>
                </a:lnTo>
                <a:cubicBezTo>
                  <a:pt x="535" y="2388"/>
                  <a:pt x="0" y="1853"/>
                  <a:pt x="0" y="1194"/>
                </a:cubicBezTo>
                <a:lnTo>
                  <a:pt x="0" y="1194"/>
                </a:lnTo>
                <a:cubicBezTo>
                  <a:pt x="0" y="535"/>
                  <a:pt x="535" y="0"/>
                  <a:pt x="1194" y="0"/>
                </a:cubicBezTo>
                <a:lnTo>
                  <a:pt x="1194" y="2388"/>
                </a:lnTo>
              </a:path>
            </a:pathLst>
          </a:custGeom>
          <a:solidFill>
            <a:schemeClr val="accent2"/>
          </a:solidFill>
          <a:ln>
            <a:noFill/>
          </a:ln>
          <a:effectLst/>
        </p:spPr>
        <p:txBody>
          <a:bodyPr wrap="none" anchor="ctr"/>
          <a:lstStyle/>
          <a:p>
            <a:endParaRPr lang="en-US" sz="3266" dirty="0">
              <a:latin typeface="Open Sans Light" panose="020B0306030504020204" pitchFamily="34" charset="0"/>
            </a:endParaRPr>
          </a:p>
        </p:txBody>
      </p:sp>
      <p:sp>
        <p:nvSpPr>
          <p:cNvPr id="18" name="TextBox 21">
            <a:extLst>
              <a:ext uri="{FF2B5EF4-FFF2-40B4-BE49-F238E27FC236}">
                <a16:creationId xmlns:a16="http://schemas.microsoft.com/office/drawing/2014/main" id="{EED0BD1C-BB58-45A8-80DA-294A9AEBC031}"/>
              </a:ext>
            </a:extLst>
          </p:cNvPr>
          <p:cNvSpPr txBox="1"/>
          <p:nvPr/>
        </p:nvSpPr>
        <p:spPr>
          <a:xfrm>
            <a:off x="4027595" y="1348322"/>
            <a:ext cx="692818" cy="1154162"/>
          </a:xfrm>
          <a:prstGeom prst="rect">
            <a:avLst/>
          </a:prstGeom>
          <a:noFill/>
        </p:spPr>
        <p:txBody>
          <a:bodyPr wrap="none" rtlCol="0" anchor="ctr">
            <a:spAutoFit/>
          </a:bodyPr>
          <a:lstStyle/>
          <a:p>
            <a:pPr algn="r"/>
            <a:r>
              <a:rPr lang="en-US" sz="6900" b="1" dirty="0">
                <a:solidFill>
                  <a:schemeClr val="accent2">
                    <a:lumMod val="50000"/>
                  </a:schemeClr>
                </a:solidFill>
                <a:latin typeface="Poppins SemiBold" pitchFamily="2" charset="77"/>
                <a:ea typeface="League Spartan" charset="0"/>
                <a:cs typeface="Poppins SemiBold" pitchFamily="2" charset="77"/>
              </a:rPr>
              <a:t>2</a:t>
            </a:r>
          </a:p>
        </p:txBody>
      </p:sp>
      <p:sp>
        <p:nvSpPr>
          <p:cNvPr id="25" name="Subtitle 2">
            <a:extLst>
              <a:ext uri="{FF2B5EF4-FFF2-40B4-BE49-F238E27FC236}">
                <a16:creationId xmlns:a16="http://schemas.microsoft.com/office/drawing/2014/main" id="{1FFD9365-C691-452E-B625-5E86CD0A3EE2}"/>
              </a:ext>
            </a:extLst>
          </p:cNvPr>
          <p:cNvSpPr txBox="1">
            <a:spLocks/>
          </p:cNvSpPr>
          <p:nvPr/>
        </p:nvSpPr>
        <p:spPr>
          <a:xfrm>
            <a:off x="4774744" y="1784546"/>
            <a:ext cx="2113145" cy="10156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PETICIONES DE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  INTERES </a:t>
            </a:r>
          </a:p>
          <a:p>
            <a:pPr lvl="0" defTabSz="914400">
              <a:lnSpc>
                <a:spcPct val="90000"/>
              </a:lnSpc>
              <a:spcBef>
                <a:spcPts val="0"/>
              </a:spcBef>
              <a:buClrTx/>
              <a:defRPr/>
            </a:pPr>
            <a:r>
              <a:rPr lang="es-CO" sz="1400" b="1" kern="0" dirty="0">
                <a:solidFill>
                  <a:schemeClr val="tx1"/>
                </a:solidFill>
                <a:latin typeface="Calibri"/>
                <a:ea typeface="Calibri"/>
                <a:cs typeface="Calibri"/>
                <a:sym typeface="Calibri"/>
              </a:rPr>
              <a:t> </a:t>
            </a:r>
            <a:r>
              <a:rPr lang="es-CO" sz="1400" b="1" kern="0" dirty="0" smtClean="0">
                <a:solidFill>
                  <a:schemeClr val="tx1"/>
                </a:solidFill>
                <a:latin typeface="Calibri"/>
                <a:ea typeface="Calibri"/>
                <a:cs typeface="Calibri"/>
                <a:sym typeface="Calibri"/>
              </a:rPr>
              <a:t>           PARTICULAR</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       </a:t>
            </a:r>
            <a:r>
              <a:rPr lang="es-CO" sz="1400" b="1" kern="0" dirty="0" smtClean="0">
                <a:solidFill>
                  <a:schemeClr val="tx1"/>
                </a:solidFill>
                <a:latin typeface="Calibri"/>
                <a:ea typeface="Calibri"/>
                <a:cs typeface="Calibri"/>
                <a:sym typeface="Calibri"/>
              </a:rPr>
              <a:t>97</a:t>
            </a:r>
            <a:r>
              <a:rPr lang="es-CO" sz="1400" b="1" kern="0" dirty="0">
                <a:solidFill>
                  <a:schemeClr val="tx1"/>
                </a:solidFill>
                <a:latin typeface="Calibri"/>
                <a:ea typeface="Calibri"/>
                <a:cs typeface="Calibri"/>
                <a:sym typeface="Calibri"/>
              </a:rPr>
              <a:t>	</a:t>
            </a:r>
            <a:endParaRPr lang="es-CO"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400" b="1" kern="0" dirty="0" smtClean="0">
                <a:solidFill>
                  <a:schemeClr val="tx1"/>
                </a:solidFill>
                <a:latin typeface="Calibri"/>
                <a:ea typeface="Calibri"/>
                <a:cs typeface="Calibri"/>
                <a:sym typeface="Calibri"/>
              </a:rPr>
              <a:t>51%</a:t>
            </a:r>
            <a:endParaRPr lang="es-CO" sz="1400" b="1" kern="0" dirty="0">
              <a:solidFill>
                <a:schemeClr val="tx1"/>
              </a:solidFill>
              <a:latin typeface="Calibri"/>
              <a:ea typeface="Calibri"/>
              <a:cs typeface="Calibri"/>
              <a:sym typeface="Calibri"/>
            </a:endParaRPr>
          </a:p>
        </p:txBody>
      </p:sp>
      <p:grpSp>
        <p:nvGrpSpPr>
          <p:cNvPr id="28" name="Grupo 27"/>
          <p:cNvGrpSpPr/>
          <p:nvPr/>
        </p:nvGrpSpPr>
        <p:grpSpPr>
          <a:xfrm>
            <a:off x="7345514" y="1169669"/>
            <a:ext cx="3171328" cy="1716761"/>
            <a:chOff x="7932443" y="1668904"/>
            <a:chExt cx="3171328" cy="1716761"/>
          </a:xfrm>
        </p:grpSpPr>
        <p:sp>
          <p:nvSpPr>
            <p:cNvPr id="6" name="Freeform 7">
              <a:extLst>
                <a:ext uri="{FF2B5EF4-FFF2-40B4-BE49-F238E27FC236}">
                  <a16:creationId xmlns:a16="http://schemas.microsoft.com/office/drawing/2014/main" id="{4E8EA2AD-9D73-4D17-BC66-15AAC41E61D0}"/>
                </a:ext>
              </a:extLst>
            </p:cNvPr>
            <p:cNvSpPr>
              <a:spLocks noChangeArrowheads="1"/>
            </p:cNvSpPr>
            <p:nvPr/>
          </p:nvSpPr>
          <p:spPr bwMode="auto">
            <a:xfrm>
              <a:off x="8681500" y="1668904"/>
              <a:ext cx="2408904" cy="1716761"/>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0FC6F0CB-2C07-4833-9AF5-74B0B1B94BD1}"/>
                </a:ext>
              </a:extLst>
            </p:cNvPr>
            <p:cNvSpPr>
              <a:spLocks noChangeArrowheads="1"/>
            </p:cNvSpPr>
            <p:nvPr/>
          </p:nvSpPr>
          <p:spPr bwMode="auto">
            <a:xfrm>
              <a:off x="7966240" y="1917832"/>
              <a:ext cx="728628" cy="1099448"/>
            </a:xfrm>
            <a:custGeom>
              <a:avLst/>
              <a:gdLst>
                <a:gd name="T0" fmla="*/ 1481 w 1482"/>
                <a:gd name="T1" fmla="*/ 2174 h 2237"/>
                <a:gd name="T2" fmla="*/ 1481 w 1482"/>
                <a:gd name="T3" fmla="*/ 2174 h 2237"/>
                <a:gd name="T4" fmla="*/ 1118 w 1482"/>
                <a:gd name="T5" fmla="*/ 2236 h 2237"/>
                <a:gd name="T6" fmla="*/ 1118 w 1482"/>
                <a:gd name="T7" fmla="*/ 2236 h 2237"/>
                <a:gd name="T8" fmla="*/ 0 w 1482"/>
                <a:gd name="T9" fmla="*/ 1118 h 2237"/>
                <a:gd name="T10" fmla="*/ 0 w 1482"/>
                <a:gd name="T11" fmla="*/ 1118 h 2237"/>
                <a:gd name="T12" fmla="*/ 1118 w 1482"/>
                <a:gd name="T13" fmla="*/ 0 h 2237"/>
                <a:gd name="T14" fmla="*/ 1118 w 1482"/>
                <a:gd name="T15" fmla="*/ 0 h 2237"/>
                <a:gd name="T16" fmla="*/ 1481 w 1482"/>
                <a:gd name="T17" fmla="*/ 60 h 2237"/>
                <a:gd name="T18" fmla="*/ 1481 w 1482"/>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2" h="2237">
                  <a:moveTo>
                    <a:pt x="1481" y="2174"/>
                  </a:moveTo>
                  <a:lnTo>
                    <a:pt x="1481" y="2174"/>
                  </a:lnTo>
                  <a:cubicBezTo>
                    <a:pt x="1367" y="2214"/>
                    <a:pt x="1243" y="2236"/>
                    <a:pt x="1118" y="2236"/>
                  </a:cubicBezTo>
                  <a:lnTo>
                    <a:pt x="1118" y="2236"/>
                  </a:lnTo>
                  <a:cubicBezTo>
                    <a:pt x="500" y="2236"/>
                    <a:pt x="0" y="1735"/>
                    <a:pt x="0" y="1118"/>
                  </a:cubicBezTo>
                  <a:lnTo>
                    <a:pt x="0" y="1118"/>
                  </a:lnTo>
                  <a:cubicBezTo>
                    <a:pt x="0" y="500"/>
                    <a:pt x="500" y="0"/>
                    <a:pt x="1118" y="0"/>
                  </a:cubicBezTo>
                  <a:lnTo>
                    <a:pt x="1118" y="0"/>
                  </a:lnTo>
                  <a:cubicBezTo>
                    <a:pt x="1245" y="0"/>
                    <a:pt x="1368" y="21"/>
                    <a:pt x="1481" y="60"/>
                  </a:cubicBezTo>
                  <a:lnTo>
                    <a:pt x="1481" y="2174"/>
                  </a:lnTo>
                </a:path>
              </a:pathLst>
            </a:custGeom>
            <a:solidFill>
              <a:schemeClr val="accent3"/>
            </a:solidFill>
            <a:ln>
              <a:noFill/>
            </a:ln>
            <a:effectLst/>
          </p:spPr>
          <p:txBody>
            <a:bodyPr wrap="none" anchor="ctr"/>
            <a:lstStyle/>
            <a:p>
              <a:endParaRPr lang="en-US" sz="3266" dirty="0">
                <a:latin typeface="Open Sans Light" panose="020B0306030504020204" pitchFamily="34" charset="0"/>
              </a:endParaRPr>
            </a:p>
          </p:txBody>
        </p:sp>
        <p:sp>
          <p:nvSpPr>
            <p:cNvPr id="20" name="TextBox 23">
              <a:extLst>
                <a:ext uri="{FF2B5EF4-FFF2-40B4-BE49-F238E27FC236}">
                  <a16:creationId xmlns:a16="http://schemas.microsoft.com/office/drawing/2014/main" id="{E1B19456-24B4-409B-921B-885C6B1E9723}"/>
                </a:ext>
              </a:extLst>
            </p:cNvPr>
            <p:cNvSpPr txBox="1"/>
            <p:nvPr/>
          </p:nvSpPr>
          <p:spPr>
            <a:xfrm>
              <a:off x="7932443" y="1958989"/>
              <a:ext cx="715260" cy="1154162"/>
            </a:xfrm>
            <a:prstGeom prst="rect">
              <a:avLst/>
            </a:prstGeom>
            <a:noFill/>
          </p:spPr>
          <p:txBody>
            <a:bodyPr wrap="none" rtlCol="0" anchor="ctr">
              <a:spAutoFit/>
            </a:bodyPr>
            <a:lstStyle/>
            <a:p>
              <a:pPr algn="r"/>
              <a:r>
                <a:rPr lang="en-US" sz="6900" b="1" dirty="0">
                  <a:solidFill>
                    <a:schemeClr val="accent3">
                      <a:lumMod val="50000"/>
                    </a:schemeClr>
                  </a:solidFill>
                  <a:latin typeface="Poppins SemiBold" pitchFamily="2" charset="77"/>
                  <a:ea typeface="League Spartan" charset="0"/>
                  <a:cs typeface="Poppins SemiBold" pitchFamily="2" charset="77"/>
                </a:rPr>
                <a:t>3</a:t>
              </a:r>
            </a:p>
          </p:txBody>
        </p:sp>
        <p:sp>
          <p:nvSpPr>
            <p:cNvPr id="27" name="Subtitle 2">
              <a:extLst>
                <a:ext uri="{FF2B5EF4-FFF2-40B4-BE49-F238E27FC236}">
                  <a16:creationId xmlns:a16="http://schemas.microsoft.com/office/drawing/2014/main" id="{3B9CA683-ADE5-4933-863E-5D36955C4BB2}"/>
                </a:ext>
              </a:extLst>
            </p:cNvPr>
            <p:cNvSpPr txBox="1">
              <a:spLocks/>
            </p:cNvSpPr>
            <p:nvPr/>
          </p:nvSpPr>
          <p:spPr>
            <a:xfrm>
              <a:off x="8852867" y="2230866"/>
              <a:ext cx="2250904" cy="6555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a:t>
              </a:r>
              <a:r>
                <a:rPr lang="es-ES" sz="1400" b="1" kern="0" dirty="0" smtClean="0">
                  <a:solidFill>
                    <a:schemeClr val="tx1"/>
                  </a:solidFill>
                  <a:latin typeface="Calibri"/>
                  <a:ea typeface="Calibri"/>
                  <a:cs typeface="Calibri"/>
                  <a:sym typeface="Calibri"/>
                </a:rPr>
                <a:t>QUEJAS </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        0</a:t>
              </a:r>
              <a:r>
                <a:rPr lang="es-ES" sz="1400" b="1" kern="0" dirty="0">
                  <a:solidFill>
                    <a:schemeClr val="tx1"/>
                  </a:solidFill>
                  <a:latin typeface="Calibri"/>
                  <a:ea typeface="Calibri"/>
                  <a:cs typeface="Calibri"/>
                  <a:sym typeface="Calibri"/>
                </a:rPr>
                <a:t>	</a:t>
              </a:r>
              <a:endParaRPr lang="es-ES" sz="14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400" b="1" kern="0" dirty="0" smtClean="0">
                  <a:solidFill>
                    <a:schemeClr val="tx1"/>
                  </a:solidFill>
                  <a:latin typeface="Calibri"/>
                  <a:ea typeface="Calibri"/>
                  <a:cs typeface="Calibri"/>
                  <a:sym typeface="Calibri"/>
                </a:rPr>
                <a:t>0%</a:t>
              </a:r>
              <a:endParaRPr lang="es-ES" sz="1400" b="1" kern="0" dirty="0">
                <a:solidFill>
                  <a:schemeClr val="tx1"/>
                </a:solidFill>
                <a:latin typeface="Calibri"/>
                <a:ea typeface="Calibri"/>
                <a:cs typeface="Calibri"/>
                <a:sym typeface="Calibri"/>
              </a:endParaRPr>
            </a:p>
          </p:txBody>
        </p:sp>
      </p:grpSp>
      <p:grpSp>
        <p:nvGrpSpPr>
          <p:cNvPr id="30" name="Grupo 29"/>
          <p:cNvGrpSpPr/>
          <p:nvPr/>
        </p:nvGrpSpPr>
        <p:grpSpPr>
          <a:xfrm>
            <a:off x="608695" y="3010504"/>
            <a:ext cx="3144850" cy="1716762"/>
            <a:chOff x="955744" y="4448511"/>
            <a:chExt cx="3144850" cy="1716762"/>
          </a:xfrm>
        </p:grpSpPr>
        <p:sp>
          <p:nvSpPr>
            <p:cNvPr id="4" name="Freeform 10">
              <a:extLst>
                <a:ext uri="{FF2B5EF4-FFF2-40B4-BE49-F238E27FC236}">
                  <a16:creationId xmlns:a16="http://schemas.microsoft.com/office/drawing/2014/main" id="{A0FE4677-7FF2-478B-889A-FF67E6B8E9BF}"/>
                </a:ext>
              </a:extLst>
            </p:cNvPr>
            <p:cNvSpPr>
              <a:spLocks noChangeArrowheads="1"/>
            </p:cNvSpPr>
            <p:nvPr/>
          </p:nvSpPr>
          <p:spPr bwMode="auto">
            <a:xfrm>
              <a:off x="1691690" y="4448511"/>
              <a:ext cx="2408904" cy="1716762"/>
            </a:xfrm>
            <a:prstGeom prst="rect">
              <a:avLst/>
            </a:prstGeom>
            <a:solidFill>
              <a:schemeClr val="bg1">
                <a:lumMod val="95000"/>
              </a:schemeClr>
            </a:solidFill>
            <a:ln>
              <a:noFill/>
            </a:ln>
            <a:effectLst/>
          </p:spPr>
          <p:txBody>
            <a:bodyPr wrap="none" anchor="ctr"/>
            <a:lstStyle/>
            <a:p>
              <a:endParaRPr lang="en-US" sz="1600" dirty="0">
                <a:solidFill>
                  <a:schemeClr val="tx1"/>
                </a:solidFill>
                <a:latin typeface="Open Sans Light" panose="020B0306030504020204" pitchFamily="34" charset="0"/>
              </a:endParaRPr>
            </a:p>
          </p:txBody>
        </p:sp>
        <p:sp>
          <p:nvSpPr>
            <p:cNvPr id="5" name="Freeform 12">
              <a:extLst>
                <a:ext uri="{FF2B5EF4-FFF2-40B4-BE49-F238E27FC236}">
                  <a16:creationId xmlns:a16="http://schemas.microsoft.com/office/drawing/2014/main" id="{2AE75B3E-B8B8-4401-B6FD-505A943F388D}"/>
                </a:ext>
              </a:extLst>
            </p:cNvPr>
            <p:cNvSpPr>
              <a:spLocks noChangeArrowheads="1"/>
            </p:cNvSpPr>
            <p:nvPr/>
          </p:nvSpPr>
          <p:spPr bwMode="auto">
            <a:xfrm>
              <a:off x="975227" y="4585902"/>
              <a:ext cx="730797" cy="1099446"/>
            </a:xfrm>
            <a:custGeom>
              <a:avLst/>
              <a:gdLst>
                <a:gd name="T0" fmla="*/ 1483 w 1484"/>
                <a:gd name="T1" fmla="*/ 2174 h 2237"/>
                <a:gd name="T2" fmla="*/ 1483 w 1484"/>
                <a:gd name="T3" fmla="*/ 2174 h 2237"/>
                <a:gd name="T4" fmla="*/ 1118 w 1484"/>
                <a:gd name="T5" fmla="*/ 2236 h 2237"/>
                <a:gd name="T6" fmla="*/ 1118 w 1484"/>
                <a:gd name="T7" fmla="*/ 2236 h 2237"/>
                <a:gd name="T8" fmla="*/ 0 w 1484"/>
                <a:gd name="T9" fmla="*/ 1117 h 2237"/>
                <a:gd name="T10" fmla="*/ 0 w 1484"/>
                <a:gd name="T11" fmla="*/ 1117 h 2237"/>
                <a:gd name="T12" fmla="*/ 1118 w 1484"/>
                <a:gd name="T13" fmla="*/ 0 h 2237"/>
                <a:gd name="T14" fmla="*/ 1118 w 1484"/>
                <a:gd name="T15" fmla="*/ 0 h 2237"/>
                <a:gd name="T16" fmla="*/ 1482 w 1484"/>
                <a:gd name="T17" fmla="*/ 60 h 2237"/>
                <a:gd name="T18" fmla="*/ 1483 w 1484"/>
                <a:gd name="T19" fmla="*/ 217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4" h="2237">
                  <a:moveTo>
                    <a:pt x="1483" y="2174"/>
                  </a:moveTo>
                  <a:lnTo>
                    <a:pt x="1483" y="2174"/>
                  </a:lnTo>
                  <a:cubicBezTo>
                    <a:pt x="1367" y="2213"/>
                    <a:pt x="1244" y="2236"/>
                    <a:pt x="1118" y="2236"/>
                  </a:cubicBezTo>
                  <a:lnTo>
                    <a:pt x="1118" y="2236"/>
                  </a:lnTo>
                  <a:cubicBezTo>
                    <a:pt x="501" y="2236"/>
                    <a:pt x="0" y="1735"/>
                    <a:pt x="0" y="1117"/>
                  </a:cubicBezTo>
                  <a:lnTo>
                    <a:pt x="0" y="1117"/>
                  </a:lnTo>
                  <a:cubicBezTo>
                    <a:pt x="0" y="499"/>
                    <a:pt x="501" y="0"/>
                    <a:pt x="1118" y="0"/>
                  </a:cubicBezTo>
                  <a:lnTo>
                    <a:pt x="1118" y="0"/>
                  </a:lnTo>
                  <a:cubicBezTo>
                    <a:pt x="1246" y="0"/>
                    <a:pt x="1368" y="20"/>
                    <a:pt x="1482" y="60"/>
                  </a:cubicBezTo>
                  <a:lnTo>
                    <a:pt x="1483" y="2174"/>
                  </a:lnTo>
                </a:path>
              </a:pathLst>
            </a:custGeom>
            <a:solidFill>
              <a:schemeClr val="accent4"/>
            </a:solidFill>
            <a:ln>
              <a:noFill/>
            </a:ln>
            <a:effectLst/>
          </p:spPr>
          <p:txBody>
            <a:bodyPr wrap="none" anchor="ctr"/>
            <a:lstStyle/>
            <a:p>
              <a:endParaRPr lang="en-US" sz="3266" dirty="0">
                <a:latin typeface="Open Sans Light" panose="020B0306030504020204" pitchFamily="34" charset="0"/>
              </a:endParaRPr>
            </a:p>
          </p:txBody>
        </p:sp>
        <p:sp>
          <p:nvSpPr>
            <p:cNvPr id="17" name="TextBox 20">
              <a:extLst>
                <a:ext uri="{FF2B5EF4-FFF2-40B4-BE49-F238E27FC236}">
                  <a16:creationId xmlns:a16="http://schemas.microsoft.com/office/drawing/2014/main" id="{ADF34DC6-B348-43B3-A58D-59BEF752D813}"/>
                </a:ext>
              </a:extLst>
            </p:cNvPr>
            <p:cNvSpPr txBox="1"/>
            <p:nvPr/>
          </p:nvSpPr>
          <p:spPr>
            <a:xfrm>
              <a:off x="955744" y="4568222"/>
              <a:ext cx="769763" cy="1154162"/>
            </a:xfrm>
            <a:prstGeom prst="rect">
              <a:avLst/>
            </a:prstGeom>
            <a:noFill/>
          </p:spPr>
          <p:txBody>
            <a:bodyPr wrap="none" rtlCol="0" anchor="ctr">
              <a:spAutoFit/>
            </a:bodyPr>
            <a:lstStyle/>
            <a:p>
              <a:pPr algn="r"/>
              <a:r>
                <a:rPr lang="en-US" sz="6900" b="1" dirty="0">
                  <a:solidFill>
                    <a:schemeClr val="accent4">
                      <a:lumMod val="50000"/>
                    </a:schemeClr>
                  </a:solidFill>
                  <a:latin typeface="Poppins SemiBold" pitchFamily="2" charset="77"/>
                  <a:ea typeface="League Spartan" charset="0"/>
                  <a:cs typeface="Poppins SemiBold" pitchFamily="2" charset="77"/>
                </a:rPr>
                <a:t>4</a:t>
              </a:r>
            </a:p>
          </p:txBody>
        </p:sp>
        <p:sp>
          <p:nvSpPr>
            <p:cNvPr id="29" name="Subtitle 2">
              <a:extLst>
                <a:ext uri="{FF2B5EF4-FFF2-40B4-BE49-F238E27FC236}">
                  <a16:creationId xmlns:a16="http://schemas.microsoft.com/office/drawing/2014/main" id="{100BD07C-5F6D-496F-B6C6-97C6D42CB4DD}"/>
                </a:ext>
              </a:extLst>
            </p:cNvPr>
            <p:cNvSpPr txBox="1">
              <a:spLocks/>
            </p:cNvSpPr>
            <p:nvPr/>
          </p:nvSpPr>
          <p:spPr>
            <a:xfrm>
              <a:off x="1813543" y="4695930"/>
              <a:ext cx="2235452"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RECLAMOS</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a:t>
              </a:r>
              <a:r>
                <a:rPr lang="es-CO" sz="1600" b="1" kern="0" dirty="0" smtClean="0">
                  <a:solidFill>
                    <a:schemeClr val="tx1"/>
                  </a:solidFill>
                  <a:latin typeface="Calibri"/>
                  <a:ea typeface="Calibri"/>
                  <a:cs typeface="Calibri"/>
                  <a:sym typeface="Calibri"/>
                </a:rPr>
                <a:t>1</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1%</a:t>
              </a:r>
              <a:endParaRPr lang="es-CO" sz="1600" b="1" kern="0" dirty="0">
                <a:solidFill>
                  <a:schemeClr val="tx1"/>
                </a:solidFill>
                <a:latin typeface="Calibri"/>
                <a:ea typeface="Calibri"/>
                <a:cs typeface="Calibri"/>
                <a:sym typeface="Calibri"/>
              </a:endParaRPr>
            </a:p>
            <a:p>
              <a:pPr marL="0" marR="0" lvl="0" indent="0"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2" name="Grupo 31"/>
          <p:cNvGrpSpPr/>
          <p:nvPr/>
        </p:nvGrpSpPr>
        <p:grpSpPr>
          <a:xfrm>
            <a:off x="3886687" y="3032955"/>
            <a:ext cx="3132458" cy="1716762"/>
            <a:chOff x="4335949" y="4448511"/>
            <a:chExt cx="3132458" cy="1716762"/>
          </a:xfrm>
        </p:grpSpPr>
        <p:sp>
          <p:nvSpPr>
            <p:cNvPr id="12" name="Freeform 16">
              <a:extLst>
                <a:ext uri="{FF2B5EF4-FFF2-40B4-BE49-F238E27FC236}">
                  <a16:creationId xmlns:a16="http://schemas.microsoft.com/office/drawing/2014/main" id="{CD1CF841-6204-43DD-9919-89156C7F93A5}"/>
                </a:ext>
              </a:extLst>
            </p:cNvPr>
            <p:cNvSpPr>
              <a:spLocks noChangeArrowheads="1"/>
            </p:cNvSpPr>
            <p:nvPr/>
          </p:nvSpPr>
          <p:spPr bwMode="auto">
            <a:xfrm>
              <a:off x="5046429" y="4448511"/>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13" name="Freeform 18">
              <a:extLst>
                <a:ext uri="{FF2B5EF4-FFF2-40B4-BE49-F238E27FC236}">
                  <a16:creationId xmlns:a16="http://schemas.microsoft.com/office/drawing/2014/main" id="{6D3F9F80-C3B2-4D13-9DDE-23F1EA751D56}"/>
                </a:ext>
              </a:extLst>
            </p:cNvPr>
            <p:cNvSpPr>
              <a:spLocks noChangeArrowheads="1"/>
            </p:cNvSpPr>
            <p:nvPr/>
          </p:nvSpPr>
          <p:spPr bwMode="auto">
            <a:xfrm>
              <a:off x="4335949" y="4725443"/>
              <a:ext cx="830548" cy="1105952"/>
            </a:xfrm>
            <a:custGeom>
              <a:avLst/>
              <a:gdLst>
                <a:gd name="T0" fmla="*/ 1686 w 1687"/>
                <a:gd name="T1" fmla="*/ 2094 h 2247"/>
                <a:gd name="T2" fmla="*/ 1686 w 1687"/>
                <a:gd name="T3" fmla="*/ 2094 h 2247"/>
                <a:gd name="T4" fmla="*/ 1123 w 1687"/>
                <a:gd name="T5" fmla="*/ 2246 h 2247"/>
                <a:gd name="T6" fmla="*/ 1123 w 1687"/>
                <a:gd name="T7" fmla="*/ 2246 h 2247"/>
                <a:gd name="T8" fmla="*/ 0 w 1687"/>
                <a:gd name="T9" fmla="*/ 1123 h 2247"/>
                <a:gd name="T10" fmla="*/ 0 w 1687"/>
                <a:gd name="T11" fmla="*/ 1123 h 2247"/>
                <a:gd name="T12" fmla="*/ 1123 w 1687"/>
                <a:gd name="T13" fmla="*/ 0 h 2247"/>
                <a:gd name="T14" fmla="*/ 1123 w 1687"/>
                <a:gd name="T15" fmla="*/ 0 h 2247"/>
                <a:gd name="T16" fmla="*/ 1686 w 1687"/>
                <a:gd name="T17" fmla="*/ 151 h 2247"/>
                <a:gd name="T18" fmla="*/ 1686 w 1687"/>
                <a:gd name="T19" fmla="*/ 2094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7" h="2247">
                  <a:moveTo>
                    <a:pt x="1686" y="2094"/>
                  </a:moveTo>
                  <a:lnTo>
                    <a:pt x="1686" y="2094"/>
                  </a:lnTo>
                  <a:cubicBezTo>
                    <a:pt x="1522" y="2188"/>
                    <a:pt x="1325" y="2246"/>
                    <a:pt x="1123" y="2246"/>
                  </a:cubicBezTo>
                  <a:lnTo>
                    <a:pt x="1123" y="2246"/>
                  </a:lnTo>
                  <a:cubicBezTo>
                    <a:pt x="503" y="2246"/>
                    <a:pt x="0" y="1743"/>
                    <a:pt x="0" y="1123"/>
                  </a:cubicBezTo>
                  <a:lnTo>
                    <a:pt x="0" y="1123"/>
                  </a:lnTo>
                  <a:cubicBezTo>
                    <a:pt x="0" y="503"/>
                    <a:pt x="503" y="0"/>
                    <a:pt x="1123" y="0"/>
                  </a:cubicBezTo>
                  <a:lnTo>
                    <a:pt x="1123" y="0"/>
                  </a:lnTo>
                  <a:cubicBezTo>
                    <a:pt x="1328" y="0"/>
                    <a:pt x="1521" y="55"/>
                    <a:pt x="1686" y="151"/>
                  </a:cubicBezTo>
                  <a:lnTo>
                    <a:pt x="1686" y="2094"/>
                  </a:lnTo>
                </a:path>
              </a:pathLst>
            </a:custGeom>
            <a:solidFill>
              <a:schemeClr val="accent5"/>
            </a:solidFill>
            <a:ln>
              <a:noFill/>
            </a:ln>
            <a:effectLst/>
          </p:spPr>
          <p:txBody>
            <a:bodyPr wrap="none" anchor="ctr"/>
            <a:lstStyle/>
            <a:p>
              <a:endParaRPr lang="en-US" sz="3266" dirty="0">
                <a:latin typeface="Open Sans Light" panose="020B0306030504020204" pitchFamily="34" charset="0"/>
              </a:endParaRPr>
            </a:p>
          </p:txBody>
        </p:sp>
        <p:sp>
          <p:nvSpPr>
            <p:cNvPr id="19" name="TextBox 22">
              <a:extLst>
                <a:ext uri="{FF2B5EF4-FFF2-40B4-BE49-F238E27FC236}">
                  <a16:creationId xmlns:a16="http://schemas.microsoft.com/office/drawing/2014/main" id="{82287C18-F7CC-43B1-AE12-8B04FD860A8B}"/>
                </a:ext>
              </a:extLst>
            </p:cNvPr>
            <p:cNvSpPr txBox="1"/>
            <p:nvPr/>
          </p:nvSpPr>
          <p:spPr>
            <a:xfrm>
              <a:off x="4355571" y="4729811"/>
              <a:ext cx="753732" cy="1154162"/>
            </a:xfrm>
            <a:prstGeom prst="rect">
              <a:avLst/>
            </a:prstGeom>
            <a:noFill/>
          </p:spPr>
          <p:txBody>
            <a:bodyPr wrap="none" rtlCol="0" anchor="ctr">
              <a:spAutoFit/>
            </a:bodyPr>
            <a:lstStyle/>
            <a:p>
              <a:pPr algn="r"/>
              <a:r>
                <a:rPr lang="en-US" sz="6900" b="1" dirty="0">
                  <a:solidFill>
                    <a:schemeClr val="accent5">
                      <a:lumMod val="50000"/>
                    </a:schemeClr>
                  </a:solidFill>
                  <a:latin typeface="Poppins SemiBold" pitchFamily="2" charset="77"/>
                  <a:ea typeface="League Spartan" charset="0"/>
                  <a:cs typeface="Poppins SemiBold" pitchFamily="2" charset="77"/>
                </a:rPr>
                <a:t>5</a:t>
              </a:r>
            </a:p>
          </p:txBody>
        </p:sp>
        <p:sp>
          <p:nvSpPr>
            <p:cNvPr id="31" name="Subtitle 2">
              <a:extLst>
                <a:ext uri="{FF2B5EF4-FFF2-40B4-BE49-F238E27FC236}">
                  <a16:creationId xmlns:a16="http://schemas.microsoft.com/office/drawing/2014/main" id="{0C03989B-C1DB-4F9F-983A-B4F94031C634}"/>
                </a:ext>
              </a:extLst>
            </p:cNvPr>
            <p:cNvSpPr txBox="1">
              <a:spLocks/>
            </p:cNvSpPr>
            <p:nvPr/>
          </p:nvSpPr>
          <p:spPr>
            <a:xfrm>
              <a:off x="5290914" y="4914081"/>
              <a:ext cx="2177493"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           SUGERENCIAS </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a:solidFill>
                    <a:schemeClr val="tx1"/>
                  </a:solidFill>
                  <a:latin typeface="Calibri"/>
                  <a:ea typeface="Calibri"/>
                  <a:cs typeface="Calibri"/>
                  <a:sym typeface="Calibri"/>
                </a:rPr>
                <a:t> </a:t>
              </a:r>
              <a:r>
                <a:rPr lang="es-ES" sz="1600" b="1" kern="0" dirty="0" smtClean="0">
                  <a:solidFill>
                    <a:schemeClr val="tx1"/>
                  </a:solidFill>
                  <a:latin typeface="Calibri"/>
                  <a:ea typeface="Calibri"/>
                  <a:cs typeface="Calibri"/>
                  <a:sym typeface="Calibri"/>
                </a:rPr>
                <a:t>      0</a:t>
              </a:r>
              <a:r>
                <a:rPr lang="es-ES" sz="1600" b="1" kern="0" dirty="0">
                  <a:solidFill>
                    <a:schemeClr val="tx1"/>
                  </a:solidFill>
                  <a:latin typeface="Calibri"/>
                  <a:ea typeface="Calibri"/>
                  <a:cs typeface="Calibri"/>
                  <a:sym typeface="Calibri"/>
                </a:rPr>
                <a:t>	</a:t>
              </a:r>
              <a:endParaRPr lang="es-ES"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ES" sz="1600" b="1" kern="0" dirty="0" smtClean="0">
                  <a:solidFill>
                    <a:schemeClr val="tx1"/>
                  </a:solidFill>
                  <a:latin typeface="Calibri"/>
                  <a:ea typeface="Calibri"/>
                  <a:cs typeface="Calibri"/>
                  <a:sym typeface="Calibri"/>
                </a:rPr>
                <a:t>0</a:t>
              </a:r>
              <a:r>
                <a:rPr lang="es-ES"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ES"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4" name="Grupo 33"/>
          <p:cNvGrpSpPr/>
          <p:nvPr/>
        </p:nvGrpSpPr>
        <p:grpSpPr>
          <a:xfrm>
            <a:off x="7466283" y="3065083"/>
            <a:ext cx="3037192" cy="1716762"/>
            <a:chOff x="8025767" y="4253200"/>
            <a:chExt cx="3037192" cy="1716762"/>
          </a:xfrm>
        </p:grpSpPr>
        <p:sp>
          <p:nvSpPr>
            <p:cNvPr id="8"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9"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21" name="TextBox 24">
              <a:extLst>
                <a:ext uri="{FF2B5EF4-FFF2-40B4-BE49-F238E27FC236}">
                  <a16:creationId xmlns:a16="http://schemas.microsoft.com/office/drawing/2014/main" id="{D827597E-539D-43D6-96C4-34833E50796A}"/>
                </a:ext>
              </a:extLst>
            </p:cNvPr>
            <p:cNvSpPr txBox="1"/>
            <p:nvPr/>
          </p:nvSpPr>
          <p:spPr>
            <a:xfrm>
              <a:off x="8025767" y="4479921"/>
              <a:ext cx="750526"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6</a:t>
              </a:r>
            </a:p>
          </p:txBody>
        </p:sp>
        <p:sp>
          <p:nvSpPr>
            <p:cNvPr id="33" name="Subtitle 2">
              <a:extLst>
                <a:ext uri="{FF2B5EF4-FFF2-40B4-BE49-F238E27FC236}">
                  <a16:creationId xmlns:a16="http://schemas.microsoft.com/office/drawing/2014/main" id="{52B44FB7-F1BE-41D9-B389-B34CBDA72644}"/>
                </a:ext>
              </a:extLst>
            </p:cNvPr>
            <p:cNvSpPr txBox="1">
              <a:spLocks/>
            </p:cNvSpPr>
            <p:nvPr/>
          </p:nvSpPr>
          <p:spPr>
            <a:xfrm>
              <a:off x="8931178" y="4721675"/>
              <a:ext cx="1854658" cy="932563"/>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DENUNCIAS</a:t>
              </a: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0</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0</a:t>
              </a:r>
              <a:r>
                <a:rPr lang="es-CO" sz="1600" b="1" kern="0" dirty="0">
                  <a:solidFill>
                    <a:schemeClr val="tx1"/>
                  </a:solidFill>
                  <a:latin typeface="Calibri"/>
                  <a:ea typeface="Calibri"/>
                  <a:cs typeface="Calibri"/>
                  <a:sym typeface="Calibri"/>
                </a:rPr>
                <a:t>%</a:t>
              </a: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grpSp>
        <p:nvGrpSpPr>
          <p:cNvPr id="35" name="Grupo 34"/>
          <p:cNvGrpSpPr/>
          <p:nvPr/>
        </p:nvGrpSpPr>
        <p:grpSpPr>
          <a:xfrm>
            <a:off x="746181" y="4781845"/>
            <a:ext cx="2955765" cy="1547497"/>
            <a:chOff x="8107194" y="4253200"/>
            <a:chExt cx="2955765" cy="1716762"/>
          </a:xfrm>
        </p:grpSpPr>
        <p:sp>
          <p:nvSpPr>
            <p:cNvPr id="36" name="Freeform 13">
              <a:extLst>
                <a:ext uri="{FF2B5EF4-FFF2-40B4-BE49-F238E27FC236}">
                  <a16:creationId xmlns:a16="http://schemas.microsoft.com/office/drawing/2014/main" id="{C43962E1-23CC-4EE5-8CA3-42DABE43B331}"/>
                </a:ext>
              </a:extLst>
            </p:cNvPr>
            <p:cNvSpPr>
              <a:spLocks noChangeArrowheads="1"/>
            </p:cNvSpPr>
            <p:nvPr/>
          </p:nvSpPr>
          <p:spPr bwMode="auto">
            <a:xfrm>
              <a:off x="8654055" y="4253200"/>
              <a:ext cx="2408904" cy="1716762"/>
            </a:xfrm>
            <a:prstGeom prst="rect">
              <a:avLst/>
            </a:prstGeom>
            <a:solidFill>
              <a:schemeClr val="bg1">
                <a:lumMod val="95000"/>
              </a:schemeClr>
            </a:solidFill>
            <a:ln>
              <a:noFill/>
            </a:ln>
            <a:effectLst/>
          </p:spPr>
          <p:txBody>
            <a:bodyPr wrap="none" anchor="ctr"/>
            <a:lstStyle/>
            <a:p>
              <a:endParaRPr lang="en-US" sz="3266" dirty="0">
                <a:latin typeface="Open Sans Light" panose="020B0306030504020204" pitchFamily="34" charset="0"/>
              </a:endParaRPr>
            </a:p>
          </p:txBody>
        </p:sp>
        <p:sp>
          <p:nvSpPr>
            <p:cNvPr id="37" name="Freeform 15">
              <a:extLst>
                <a:ext uri="{FF2B5EF4-FFF2-40B4-BE49-F238E27FC236}">
                  <a16:creationId xmlns:a16="http://schemas.microsoft.com/office/drawing/2014/main" id="{946A8150-DADB-410B-9E6E-CA6D8CF8998E}"/>
                </a:ext>
              </a:extLst>
            </p:cNvPr>
            <p:cNvSpPr>
              <a:spLocks noChangeArrowheads="1"/>
            </p:cNvSpPr>
            <p:nvPr/>
          </p:nvSpPr>
          <p:spPr bwMode="auto">
            <a:xfrm>
              <a:off x="8107194" y="4385624"/>
              <a:ext cx="587673" cy="1175345"/>
            </a:xfrm>
            <a:custGeom>
              <a:avLst/>
              <a:gdLst>
                <a:gd name="T0" fmla="*/ 1193 w 1194"/>
                <a:gd name="T1" fmla="*/ 2387 h 2388"/>
                <a:gd name="T2" fmla="*/ 1193 w 1194"/>
                <a:gd name="T3" fmla="*/ 2387 h 2388"/>
                <a:gd name="T4" fmla="*/ 0 w 1194"/>
                <a:gd name="T5" fmla="*/ 1193 h 2388"/>
                <a:gd name="T6" fmla="*/ 0 w 1194"/>
                <a:gd name="T7" fmla="*/ 1193 h 2388"/>
                <a:gd name="T8" fmla="*/ 1193 w 1194"/>
                <a:gd name="T9" fmla="*/ 0 h 2388"/>
                <a:gd name="T10" fmla="*/ 1193 w 1194"/>
                <a:gd name="T11" fmla="*/ 2387 h 2388"/>
              </a:gdLst>
              <a:ahLst/>
              <a:cxnLst>
                <a:cxn ang="0">
                  <a:pos x="T0" y="T1"/>
                </a:cxn>
                <a:cxn ang="0">
                  <a:pos x="T2" y="T3"/>
                </a:cxn>
                <a:cxn ang="0">
                  <a:pos x="T4" y="T5"/>
                </a:cxn>
                <a:cxn ang="0">
                  <a:pos x="T6" y="T7"/>
                </a:cxn>
                <a:cxn ang="0">
                  <a:pos x="T8" y="T9"/>
                </a:cxn>
                <a:cxn ang="0">
                  <a:pos x="T10" y="T11"/>
                </a:cxn>
              </a:cxnLst>
              <a:rect l="0" t="0" r="r" b="b"/>
              <a:pathLst>
                <a:path w="1194" h="2388">
                  <a:moveTo>
                    <a:pt x="1193" y="2387"/>
                  </a:moveTo>
                  <a:lnTo>
                    <a:pt x="1193" y="2387"/>
                  </a:lnTo>
                  <a:cubicBezTo>
                    <a:pt x="534" y="2387"/>
                    <a:pt x="0" y="1852"/>
                    <a:pt x="0" y="1193"/>
                  </a:cubicBezTo>
                  <a:lnTo>
                    <a:pt x="0" y="1193"/>
                  </a:lnTo>
                  <a:cubicBezTo>
                    <a:pt x="0" y="534"/>
                    <a:pt x="534" y="0"/>
                    <a:pt x="1193" y="0"/>
                  </a:cubicBezTo>
                  <a:lnTo>
                    <a:pt x="1193" y="2387"/>
                  </a:lnTo>
                </a:path>
              </a:pathLst>
            </a:custGeom>
            <a:solidFill>
              <a:schemeClr val="accent6">
                <a:lumMod val="75000"/>
              </a:schemeClr>
            </a:solidFill>
            <a:ln>
              <a:noFill/>
            </a:ln>
            <a:effectLst/>
          </p:spPr>
          <p:txBody>
            <a:bodyPr wrap="none" anchor="ctr"/>
            <a:lstStyle/>
            <a:p>
              <a:endParaRPr lang="en-US" sz="3266" dirty="0">
                <a:latin typeface="Open Sans Light" panose="020B0306030504020204" pitchFamily="34" charset="0"/>
              </a:endParaRPr>
            </a:p>
          </p:txBody>
        </p:sp>
        <p:sp>
          <p:nvSpPr>
            <p:cNvPr id="38" name="TextBox 24">
              <a:extLst>
                <a:ext uri="{FF2B5EF4-FFF2-40B4-BE49-F238E27FC236}">
                  <a16:creationId xmlns:a16="http://schemas.microsoft.com/office/drawing/2014/main" id="{D827597E-539D-43D6-96C4-34833E50796A}"/>
                </a:ext>
              </a:extLst>
            </p:cNvPr>
            <p:cNvSpPr txBox="1"/>
            <p:nvPr/>
          </p:nvSpPr>
          <p:spPr>
            <a:xfrm>
              <a:off x="8107519" y="4479921"/>
              <a:ext cx="668774" cy="1154162"/>
            </a:xfrm>
            <a:prstGeom prst="rect">
              <a:avLst/>
            </a:prstGeom>
            <a:noFill/>
          </p:spPr>
          <p:txBody>
            <a:bodyPr wrap="none" rtlCol="0" anchor="ctr">
              <a:spAutoFit/>
            </a:bodyPr>
            <a:lstStyle/>
            <a:p>
              <a:pPr algn="r"/>
              <a:r>
                <a:rPr lang="en-US" sz="6900" b="1" dirty="0">
                  <a:solidFill>
                    <a:schemeClr val="accent6">
                      <a:lumMod val="10000"/>
                    </a:schemeClr>
                  </a:solidFill>
                  <a:latin typeface="Poppins SemiBold" pitchFamily="2" charset="77"/>
                  <a:ea typeface="League Spartan" charset="0"/>
                  <a:cs typeface="Poppins SemiBold" pitchFamily="2" charset="77"/>
                </a:rPr>
                <a:t>7</a:t>
              </a:r>
            </a:p>
          </p:txBody>
        </p:sp>
        <p:sp>
          <p:nvSpPr>
            <p:cNvPr id="39" name="Subtitle 2">
              <a:extLst>
                <a:ext uri="{FF2B5EF4-FFF2-40B4-BE49-F238E27FC236}">
                  <a16:creationId xmlns:a16="http://schemas.microsoft.com/office/drawing/2014/main" id="{52B44FB7-F1BE-41D9-B389-B34CBDA72644}"/>
                </a:ext>
              </a:extLst>
            </p:cNvPr>
            <p:cNvSpPr txBox="1">
              <a:spLocks/>
            </p:cNvSpPr>
            <p:nvPr/>
          </p:nvSpPr>
          <p:spPr>
            <a:xfrm>
              <a:off x="8931178" y="4721674"/>
              <a:ext cx="1854658" cy="103456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    OTRO</a:t>
              </a:r>
              <a:r>
                <a:rPr lang="es-CO" sz="1600" b="1" kern="0" dirty="0">
                  <a:solidFill>
                    <a:schemeClr val="tx1"/>
                  </a:solidFill>
                  <a:latin typeface="Calibri"/>
                  <a:ea typeface="Calibri"/>
                  <a:cs typeface="Calibri"/>
                  <a:sym typeface="Calibri"/>
                </a:rPr>
                <a:t>	</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66</a:t>
              </a:r>
              <a:endParaRPr lang="es-CO" sz="1600" b="1" kern="0" dirty="0" smtClean="0">
                <a:solidFill>
                  <a:schemeClr val="tx1"/>
                </a:solidFill>
                <a:latin typeface="Calibri"/>
                <a:ea typeface="Calibri"/>
                <a:cs typeface="Calibri"/>
                <a:sym typeface="Calibri"/>
              </a:endParaRPr>
            </a:p>
            <a:p>
              <a:pPr lvl="0" defTabSz="914400">
                <a:lnSpc>
                  <a:spcPct val="90000"/>
                </a:lnSpc>
                <a:spcBef>
                  <a:spcPts val="0"/>
                </a:spcBef>
                <a:buClrTx/>
                <a:defRPr/>
              </a:pPr>
              <a:r>
                <a:rPr lang="es-CO" sz="1600" b="1" kern="0" dirty="0" smtClean="0">
                  <a:solidFill>
                    <a:schemeClr val="tx1"/>
                  </a:solidFill>
                  <a:latin typeface="Calibri"/>
                  <a:ea typeface="Calibri"/>
                  <a:cs typeface="Calibri"/>
                  <a:sym typeface="Calibri"/>
                </a:rPr>
                <a:t>35%</a:t>
              </a:r>
              <a:endParaRPr lang="es-CO" sz="1600" b="1" kern="0" dirty="0" smtClean="0">
                <a:solidFill>
                  <a:schemeClr val="tx1"/>
                </a:solidFill>
                <a:latin typeface="Calibri"/>
                <a:ea typeface="Calibri"/>
                <a:cs typeface="Calibri"/>
                <a:sym typeface="Calibri"/>
              </a:endParaRPr>
            </a:p>
            <a:p>
              <a:pPr marL="0" marR="0" lvl="0" indent="0" algn="ctr" defTabSz="914400" eaLnBrk="1" fontAlgn="auto" latinLnBrk="0" hangingPunct="1">
                <a:lnSpc>
                  <a:spcPct val="90000"/>
                </a:lnSpc>
                <a:spcBef>
                  <a:spcPts val="0"/>
                </a:spcBef>
                <a:spcAft>
                  <a:spcPts val="0"/>
                </a:spcAft>
                <a:buClrTx/>
                <a:buSzTx/>
                <a:buFontTx/>
                <a:buNone/>
                <a:tabLst/>
                <a:defRPr/>
              </a:pPr>
              <a:endParaRPr kumimoji="0" lang="es-CO" sz="16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grpSp>
      <p:pic>
        <p:nvPicPr>
          <p:cNvPr id="15" name="Imagen 14"/>
          <p:cNvPicPr>
            <a:picLocks noChangeAspect="1"/>
          </p:cNvPicPr>
          <p:nvPr/>
        </p:nvPicPr>
        <p:blipFill>
          <a:blip r:embed="rId2"/>
          <a:stretch>
            <a:fillRect/>
          </a:stretch>
        </p:blipFill>
        <p:spPr>
          <a:xfrm>
            <a:off x="5398133" y="4928136"/>
            <a:ext cx="1621012" cy="1484550"/>
          </a:xfrm>
          <a:prstGeom prst="rect">
            <a:avLst/>
          </a:prstGeom>
        </p:spPr>
      </p:pic>
    </p:spTree>
    <p:extLst>
      <p:ext uri="{BB962C8B-B14F-4D97-AF65-F5344CB8AC3E}">
        <p14:creationId xmlns:p14="http://schemas.microsoft.com/office/powerpoint/2010/main" val="2704354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76470" y="3319441"/>
            <a:ext cx="1646063" cy="1700931"/>
          </a:xfrm>
          <a:prstGeom prst="rect">
            <a:avLst/>
          </a:prstGeom>
        </p:spPr>
      </p:pic>
      <p:pic>
        <p:nvPicPr>
          <p:cNvPr id="3" name="Imagen 2"/>
          <p:cNvPicPr>
            <a:picLocks noChangeAspect="1"/>
          </p:cNvPicPr>
          <p:nvPr/>
        </p:nvPicPr>
        <p:blipFill>
          <a:blip r:embed="rId3"/>
          <a:stretch>
            <a:fillRect/>
          </a:stretch>
        </p:blipFill>
        <p:spPr>
          <a:xfrm>
            <a:off x="2045916" y="3206188"/>
            <a:ext cx="6403492" cy="2160153"/>
          </a:xfrm>
          <a:prstGeom prst="rect">
            <a:avLst/>
          </a:prstGeom>
        </p:spPr>
      </p:pic>
      <p:pic>
        <p:nvPicPr>
          <p:cNvPr id="4" name="Imagen 3"/>
          <p:cNvPicPr>
            <a:picLocks noChangeAspect="1"/>
          </p:cNvPicPr>
          <p:nvPr/>
        </p:nvPicPr>
        <p:blipFill>
          <a:blip r:embed="rId4"/>
          <a:stretch>
            <a:fillRect/>
          </a:stretch>
        </p:blipFill>
        <p:spPr>
          <a:xfrm>
            <a:off x="7544282" y="3332318"/>
            <a:ext cx="755656" cy="1907895"/>
          </a:xfrm>
          <a:prstGeom prst="rect">
            <a:avLst/>
          </a:prstGeom>
        </p:spPr>
      </p:pic>
      <p:pic>
        <p:nvPicPr>
          <p:cNvPr id="5" name="Imagen 4"/>
          <p:cNvPicPr>
            <a:picLocks noChangeAspect="1"/>
          </p:cNvPicPr>
          <p:nvPr/>
        </p:nvPicPr>
        <p:blipFill>
          <a:blip r:embed="rId5"/>
          <a:stretch>
            <a:fillRect/>
          </a:stretch>
        </p:blipFill>
        <p:spPr>
          <a:xfrm>
            <a:off x="1047172" y="3514529"/>
            <a:ext cx="1304657" cy="1310754"/>
          </a:xfrm>
          <a:prstGeom prst="rect">
            <a:avLst/>
          </a:prstGeom>
        </p:spPr>
      </p:pic>
      <p:sp>
        <p:nvSpPr>
          <p:cNvPr id="8" name="Rectángulo 7"/>
          <p:cNvSpPr/>
          <p:nvPr/>
        </p:nvSpPr>
        <p:spPr>
          <a:xfrm>
            <a:off x="3428886" y="3345785"/>
            <a:ext cx="3995663" cy="400110"/>
          </a:xfrm>
          <a:prstGeom prst="rect">
            <a:avLst/>
          </a:prstGeom>
        </p:spPr>
        <p:txBody>
          <a:bodyPr wrap="square">
            <a:spAutoFit/>
          </a:bodyPr>
          <a:lstStyle/>
          <a:p>
            <a:pPr algn="just"/>
            <a:endParaRPr lang="es-CO" sz="2000" dirty="0"/>
          </a:p>
        </p:txBody>
      </p:sp>
      <p:pic>
        <p:nvPicPr>
          <p:cNvPr id="2" name="Imagen 1"/>
          <p:cNvPicPr>
            <a:picLocks noChangeAspect="1"/>
          </p:cNvPicPr>
          <p:nvPr/>
        </p:nvPicPr>
        <p:blipFill rotWithShape="1">
          <a:blip r:embed="rId6"/>
          <a:srcRect l="69727" t="22140" r="3805" b="47660"/>
          <a:stretch/>
        </p:blipFill>
        <p:spPr>
          <a:xfrm>
            <a:off x="8887841" y="3768824"/>
            <a:ext cx="2945423" cy="1890348"/>
          </a:xfrm>
          <a:prstGeom prst="rect">
            <a:avLst/>
          </a:prstGeom>
        </p:spPr>
      </p:pic>
      <p:graphicFrame>
        <p:nvGraphicFramePr>
          <p:cNvPr id="10" name="Gráfico 9"/>
          <p:cNvGraphicFramePr>
            <a:graphicFrameLocks/>
          </p:cNvGraphicFramePr>
          <p:nvPr>
            <p:extLst>
              <p:ext uri="{D42A27DB-BD31-4B8C-83A1-F6EECF244321}">
                <p14:modId xmlns:p14="http://schemas.microsoft.com/office/powerpoint/2010/main" val="1153808451"/>
              </p:ext>
            </p:extLst>
          </p:nvPr>
        </p:nvGraphicFramePr>
        <p:xfrm>
          <a:off x="2406311" y="191565"/>
          <a:ext cx="6734176" cy="2600326"/>
        </p:xfrm>
        <a:graphic>
          <a:graphicData uri="http://schemas.openxmlformats.org/drawingml/2006/chart">
            <c:chart xmlns:c="http://schemas.openxmlformats.org/drawingml/2006/chart" xmlns:r="http://schemas.openxmlformats.org/officeDocument/2006/relationships" r:id="rId7"/>
          </a:graphicData>
        </a:graphic>
      </p:graphicFrame>
      <p:sp>
        <p:nvSpPr>
          <p:cNvPr id="7" name="Rectángulo 6"/>
          <p:cNvSpPr/>
          <p:nvPr/>
        </p:nvSpPr>
        <p:spPr>
          <a:xfrm>
            <a:off x="2490168" y="3461833"/>
            <a:ext cx="4994247" cy="1384995"/>
          </a:xfrm>
          <a:prstGeom prst="rect">
            <a:avLst/>
          </a:prstGeom>
        </p:spPr>
        <p:txBody>
          <a:bodyPr wrap="square">
            <a:spAutoFit/>
          </a:bodyPr>
          <a:lstStyle/>
          <a:p>
            <a:pPr algn="just"/>
            <a:r>
              <a:rPr lang="es-CO" dirty="0"/>
              <a:t>La mayoría de las solicitudes son Peticiones de Interés Particular (51%), seguidas de Peticiones de Información (13%), una reclamación (1%) y un alto número en la categoría "Otro" (35%). </a:t>
            </a:r>
            <a:r>
              <a:rPr lang="es-CO" dirty="0" smtClean="0"/>
              <a:t>Lo que corresponde a invitaciones, folletos, información de capacitaciones. La </a:t>
            </a:r>
            <a:r>
              <a:rPr lang="es-CO" dirty="0"/>
              <a:t>ausencia de quejas y sugerencias podría indicar </a:t>
            </a:r>
            <a:r>
              <a:rPr lang="es-CO" dirty="0" smtClean="0"/>
              <a:t>satisfacción. </a:t>
            </a:r>
            <a:endParaRPr lang="es-CO" dirty="0"/>
          </a:p>
        </p:txBody>
      </p:sp>
    </p:spTree>
    <p:extLst>
      <p:ext uri="{BB962C8B-B14F-4D97-AF65-F5344CB8AC3E}">
        <p14:creationId xmlns:p14="http://schemas.microsoft.com/office/powerpoint/2010/main" val="133511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59516" y="248776"/>
            <a:ext cx="2985113" cy="984885"/>
          </a:xfrm>
          <a:prstGeom prst="rect">
            <a:avLst/>
          </a:prstGeom>
        </p:spPr>
        <p:txBody>
          <a:bodyPr wrap="none">
            <a:spAutoFit/>
          </a:bodyPr>
          <a:lstStyle/>
          <a:p>
            <a:r>
              <a:rPr lang="pt-BR" sz="5800" dirty="0">
                <a:latin typeface="MyriadPro-Regular" panose="020B0503030403020204" pitchFamily="34" charset="0"/>
              </a:rPr>
              <a:t>P Q R S D</a:t>
            </a:r>
            <a:endParaRPr lang="es-CO" dirty="0"/>
          </a:p>
        </p:txBody>
      </p:sp>
      <p:sp>
        <p:nvSpPr>
          <p:cNvPr id="3" name="Rectángulo 2"/>
          <p:cNvSpPr/>
          <p:nvPr/>
        </p:nvSpPr>
        <p:spPr>
          <a:xfrm>
            <a:off x="3994727" y="433442"/>
            <a:ext cx="2937163" cy="615553"/>
          </a:xfrm>
          <a:prstGeom prst="rect">
            <a:avLst/>
          </a:prstGeom>
        </p:spPr>
        <p:txBody>
          <a:bodyPr wrap="square">
            <a:spAutoFit/>
          </a:bodyPr>
          <a:lstStyle/>
          <a:p>
            <a:r>
              <a:rPr lang="es-CO" sz="1700" dirty="0">
                <a:latin typeface="MyriadPro-Regular" panose="020B0503030403020204" pitchFamily="34" charset="0"/>
              </a:rPr>
              <a:t>asignadas a dependencias</a:t>
            </a:r>
          </a:p>
          <a:p>
            <a:r>
              <a:rPr lang="es-CO" sz="1700" dirty="0">
                <a:latin typeface="MyriadPro-Regular" panose="020B0503030403020204" pitchFamily="34" charset="0"/>
              </a:rPr>
              <a:t>y grupos internos de trabajo</a:t>
            </a:r>
            <a:endParaRPr lang="es-CO" dirty="0"/>
          </a:p>
        </p:txBody>
      </p:sp>
      <p:sp>
        <p:nvSpPr>
          <p:cNvPr id="5" name="Rectángulo 4"/>
          <p:cNvSpPr/>
          <p:nvPr/>
        </p:nvSpPr>
        <p:spPr>
          <a:xfrm>
            <a:off x="659515" y="4199912"/>
            <a:ext cx="5676899" cy="1815882"/>
          </a:xfrm>
          <a:prstGeom prst="rect">
            <a:avLst/>
          </a:prstGeom>
        </p:spPr>
        <p:txBody>
          <a:bodyPr wrap="square">
            <a:spAutoFit/>
          </a:bodyPr>
          <a:lstStyle/>
          <a:p>
            <a:pPr algn="just"/>
            <a:r>
              <a:rPr lang="es-CO" dirty="0"/>
              <a:t>El informe presenta el número de solicitudes recibidas, atendidas y pendientes por cada dependencia, con un porcentaje de atención global del 87</a:t>
            </a:r>
            <a:r>
              <a:rPr lang="es-CO" dirty="0" smtClean="0"/>
              <a:t>%.</a:t>
            </a:r>
          </a:p>
          <a:p>
            <a:pPr algn="just"/>
            <a:endParaRPr lang="es-CO" dirty="0" smtClean="0"/>
          </a:p>
          <a:p>
            <a:pPr algn="just"/>
            <a:r>
              <a:rPr lang="es-CO" dirty="0" smtClean="0"/>
              <a:t>En </a:t>
            </a:r>
            <a:r>
              <a:rPr lang="es-CO" dirty="0"/>
              <a:t>resumen, estos datos reflejan un sólido desempeño en la atención de las PQRSD en la institución, pero también señalan áreas donde se pueden hacer mejoras para garantizar un servicio aún más eficiente y satisfactorio para los usuarios.</a:t>
            </a:r>
          </a:p>
        </p:txBody>
      </p:sp>
      <p:graphicFrame>
        <p:nvGraphicFramePr>
          <p:cNvPr id="7" name="Tabla 6"/>
          <p:cNvGraphicFramePr>
            <a:graphicFrameLocks noGrp="1"/>
          </p:cNvGraphicFramePr>
          <p:nvPr>
            <p:extLst>
              <p:ext uri="{D42A27DB-BD31-4B8C-83A1-F6EECF244321}">
                <p14:modId xmlns:p14="http://schemas.microsoft.com/office/powerpoint/2010/main" val="3340558317"/>
              </p:ext>
            </p:extLst>
          </p:nvPr>
        </p:nvGraphicFramePr>
        <p:xfrm>
          <a:off x="659516" y="1148535"/>
          <a:ext cx="5676899" cy="3011805"/>
        </p:xfrm>
        <a:graphic>
          <a:graphicData uri="http://schemas.openxmlformats.org/drawingml/2006/table">
            <a:tbl>
              <a:tblPr/>
              <a:tblGrid>
                <a:gridCol w="330015">
                  <a:extLst>
                    <a:ext uri="{9D8B030D-6E8A-4147-A177-3AD203B41FA5}">
                      <a16:colId xmlns:a16="http://schemas.microsoft.com/office/drawing/2014/main" val="2143114211"/>
                    </a:ext>
                  </a:extLst>
                </a:gridCol>
                <a:gridCol w="1942014">
                  <a:extLst>
                    <a:ext uri="{9D8B030D-6E8A-4147-A177-3AD203B41FA5}">
                      <a16:colId xmlns:a16="http://schemas.microsoft.com/office/drawing/2014/main" val="3940781437"/>
                    </a:ext>
                  </a:extLst>
                </a:gridCol>
                <a:gridCol w="863117">
                  <a:extLst>
                    <a:ext uri="{9D8B030D-6E8A-4147-A177-3AD203B41FA5}">
                      <a16:colId xmlns:a16="http://schemas.microsoft.com/office/drawing/2014/main" val="3924585400"/>
                    </a:ext>
                  </a:extLst>
                </a:gridCol>
                <a:gridCol w="875810">
                  <a:extLst>
                    <a:ext uri="{9D8B030D-6E8A-4147-A177-3AD203B41FA5}">
                      <a16:colId xmlns:a16="http://schemas.microsoft.com/office/drawing/2014/main" val="4053093116"/>
                    </a:ext>
                  </a:extLst>
                </a:gridCol>
                <a:gridCol w="875810">
                  <a:extLst>
                    <a:ext uri="{9D8B030D-6E8A-4147-A177-3AD203B41FA5}">
                      <a16:colId xmlns:a16="http://schemas.microsoft.com/office/drawing/2014/main" val="3677294660"/>
                    </a:ext>
                  </a:extLst>
                </a:gridCol>
                <a:gridCol w="790133">
                  <a:extLst>
                    <a:ext uri="{9D8B030D-6E8A-4147-A177-3AD203B41FA5}">
                      <a16:colId xmlns:a16="http://schemas.microsoft.com/office/drawing/2014/main" val="406056286"/>
                    </a:ext>
                  </a:extLst>
                </a:gridCol>
              </a:tblGrid>
              <a:tr h="190500">
                <a:tc>
                  <a:txBody>
                    <a:bodyPr/>
                    <a:lstStyle/>
                    <a:p>
                      <a:pPr algn="l" fontAlgn="b"/>
                      <a:r>
                        <a:rPr lang="es-CO" sz="11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DEPENDENCIA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RECIBIDAS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ATENDIDAS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SIN ATENDER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l" fontAlgn="b"/>
                      <a:r>
                        <a:rPr lang="es-CO" sz="1100" b="1" i="0" u="none" strike="noStrike">
                          <a:solidFill>
                            <a:srgbClr val="000000"/>
                          </a:solidFill>
                          <a:effectLst/>
                          <a:latin typeface="Calibri" panose="020F050202020403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651392340"/>
                  </a:ext>
                </a:extLst>
              </a:tr>
              <a:tr h="190500">
                <a:tc>
                  <a:txBody>
                    <a:bodyPr/>
                    <a:lstStyle/>
                    <a:p>
                      <a:pPr algn="ct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ATENCION AL USUARIO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55368292"/>
                  </a:ext>
                </a:extLst>
              </a:tr>
              <a:tr h="190500">
                <a:tc>
                  <a:txBody>
                    <a:bodyPr/>
                    <a:lstStyle/>
                    <a:p>
                      <a:pPr algn="ct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BIENESTAR UNIVERSITARIO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15797147"/>
                  </a:ext>
                </a:extLst>
              </a:tr>
              <a:tr h="190500">
                <a:tc>
                  <a:txBody>
                    <a:bodyPr/>
                    <a:lstStyle/>
                    <a:p>
                      <a:pPr algn="ct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CONTRATACION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96827782"/>
                  </a:ext>
                </a:extLst>
              </a:tr>
              <a:tr h="190500">
                <a:tc>
                  <a:txBody>
                    <a:bodyPr/>
                    <a:lstStyle/>
                    <a:p>
                      <a:pPr algn="ct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JURIDICA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80722717"/>
                  </a:ext>
                </a:extLst>
              </a:tr>
              <a:tr h="190500">
                <a:tc>
                  <a:txBody>
                    <a:bodyPr/>
                    <a:lstStyle/>
                    <a:p>
                      <a:pPr algn="ctr" fontAlgn="b"/>
                      <a:r>
                        <a:rPr lang="es-CO"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RECTORIA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446154074"/>
                  </a:ext>
                </a:extLst>
              </a:tr>
              <a:tr h="190500">
                <a:tc>
                  <a:txBody>
                    <a:bodyPr/>
                    <a:lstStyle/>
                    <a:p>
                      <a:pPr algn="ctr" fontAlgn="b"/>
                      <a:r>
                        <a:rPr lang="es-CO"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REGISTRO Y CONTROL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339275995"/>
                  </a:ext>
                </a:extLst>
              </a:tr>
              <a:tr h="190500">
                <a:tc>
                  <a:txBody>
                    <a:bodyPr/>
                    <a:lstStyle/>
                    <a:p>
                      <a:pPr algn="ctr" fontAlgn="b"/>
                      <a:r>
                        <a:rPr lang="es-CO"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SALA DE DOCENTES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46432359"/>
                  </a:ext>
                </a:extLst>
              </a:tr>
              <a:tr h="190500">
                <a:tc>
                  <a:txBody>
                    <a:bodyPr/>
                    <a:lstStyle/>
                    <a:p>
                      <a:pPr algn="ctr" fontAlgn="b"/>
                      <a:r>
                        <a:rPr lang="es-CO"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TALENTO HUMANO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5357050"/>
                  </a:ext>
                </a:extLst>
              </a:tr>
              <a:tr h="190500">
                <a:tc>
                  <a:txBody>
                    <a:bodyPr/>
                    <a:lstStyle/>
                    <a:p>
                      <a:pPr algn="ctr" fontAlgn="b"/>
                      <a:r>
                        <a:rPr lang="es-CO"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TESORERIA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18428704"/>
                  </a:ext>
                </a:extLst>
              </a:tr>
              <a:tr h="190500">
                <a:tc>
                  <a:txBody>
                    <a:bodyPr/>
                    <a:lstStyle/>
                    <a:p>
                      <a:pPr algn="ctr" fontAlgn="b"/>
                      <a:r>
                        <a:rPr lang="es-CO"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SECRETARIA EJECUTIVA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51270759"/>
                  </a:ext>
                </a:extLst>
              </a:tr>
              <a:tr h="190500">
                <a:tc>
                  <a:txBody>
                    <a:bodyPr/>
                    <a:lstStyle/>
                    <a:p>
                      <a:pPr algn="ctr" fontAlgn="b"/>
                      <a:r>
                        <a:rPr lang="es-CO"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CONSEJO ACADEMICO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88850544"/>
                  </a:ext>
                </a:extLst>
              </a:tr>
              <a:tr h="190500">
                <a:tc>
                  <a:txBody>
                    <a:bodyPr/>
                    <a:lstStyle/>
                    <a:p>
                      <a:pPr algn="ctr" fontAlgn="b"/>
                      <a:r>
                        <a:rPr lang="es-CO"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VICERRECTORIA ACADEMICA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33108246"/>
                  </a:ext>
                </a:extLst>
              </a:tr>
              <a:tr h="190500">
                <a:tc>
                  <a:txBody>
                    <a:bodyPr/>
                    <a:lstStyle/>
                    <a:p>
                      <a:pPr algn="ctr" fontAlgn="b"/>
                      <a:r>
                        <a:rPr lang="es-CO"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s-CO" sz="1100" b="0" i="0" u="none" strike="noStrike">
                          <a:solidFill>
                            <a:srgbClr val="000000"/>
                          </a:solidFill>
                          <a:effectLst/>
                          <a:latin typeface="Calibri" panose="020F0502020204030204" pitchFamily="34" charset="0"/>
                        </a:rPr>
                        <a:t>VICERRECTORIA ADMINISTRATIVA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a:solidFill>
                            <a:srgbClr val="000000"/>
                          </a:solidFill>
                          <a:effectLst/>
                          <a:latin typeface="Calibri" panose="020F050202020403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36172138"/>
                  </a:ext>
                </a:extLst>
              </a:tr>
              <a:tr h="190500">
                <a:tc gridSpan="2">
                  <a:txBody>
                    <a:bodyPr/>
                    <a:lstStyle/>
                    <a:p>
                      <a:pPr algn="ctr" fontAlgn="b"/>
                      <a:r>
                        <a:rPr lang="es-CO" sz="11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s-CO"/>
                    </a:p>
                  </a:txBody>
                  <a:tcPr/>
                </a:tc>
                <a:tc>
                  <a:txBody>
                    <a:bodyPr/>
                    <a:lstStyle/>
                    <a:p>
                      <a:pPr algn="r" fontAlgn="b"/>
                      <a:r>
                        <a:rPr lang="es-CO" sz="1100" b="1" i="0" u="none" strike="noStrike">
                          <a:solidFill>
                            <a:srgbClr val="000000"/>
                          </a:solidFill>
                          <a:effectLst/>
                          <a:latin typeface="Calibri" panose="020F0502020204030204" pitchFamily="34" charset="0"/>
                        </a:rPr>
                        <a:t>332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1" i="0" u="none" strike="noStrike">
                          <a:solidFill>
                            <a:srgbClr val="000000"/>
                          </a:solidFill>
                          <a:effectLst/>
                          <a:latin typeface="Calibri" panose="020F0502020204030204" pitchFamily="34" charset="0"/>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1"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s-CO" sz="1100" b="0" i="0" u="none" strike="noStrike" dirty="0">
                          <a:solidFill>
                            <a:srgbClr val="000000"/>
                          </a:solidFill>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44517811"/>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3452985060"/>
              </p:ext>
            </p:extLst>
          </p:nvPr>
        </p:nvGraphicFramePr>
        <p:xfrm>
          <a:off x="6636588" y="1145278"/>
          <a:ext cx="4529643" cy="3015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4222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604836170"/>
              </p:ext>
            </p:extLst>
          </p:nvPr>
        </p:nvGraphicFramePr>
        <p:xfrm>
          <a:off x="1190428" y="3453112"/>
          <a:ext cx="5037455" cy="2511112"/>
        </p:xfrm>
        <a:graphic>
          <a:graphicData uri="http://schemas.openxmlformats.org/drawingml/2006/table">
            <a:tbl>
              <a:tblPr firstRow="1" firstCol="1" bandRow="1"/>
              <a:tblGrid>
                <a:gridCol w="3507740">
                  <a:extLst>
                    <a:ext uri="{9D8B030D-6E8A-4147-A177-3AD203B41FA5}">
                      <a16:colId xmlns:a16="http://schemas.microsoft.com/office/drawing/2014/main" val="3684606340"/>
                    </a:ext>
                  </a:extLst>
                </a:gridCol>
                <a:gridCol w="1529715">
                  <a:extLst>
                    <a:ext uri="{9D8B030D-6E8A-4147-A177-3AD203B41FA5}">
                      <a16:colId xmlns:a16="http://schemas.microsoft.com/office/drawing/2014/main" val="1163970205"/>
                    </a:ext>
                  </a:extLst>
                </a:gridCol>
              </a:tblGrid>
              <a:tr h="0">
                <a:tc gridSpan="2">
                  <a:txBody>
                    <a:bodyPr/>
                    <a:lstStyle/>
                    <a:p>
                      <a:pPr algn="ctr">
                        <a:lnSpc>
                          <a:spcPct val="107000"/>
                        </a:lnSpc>
                        <a:spcAft>
                          <a:spcPts val="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Tiempo promedio de respuesta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s-CO"/>
                    </a:p>
                  </a:txBody>
                  <a:tcPr/>
                </a:tc>
                <a:extLst>
                  <a:ext uri="{0D108BD9-81ED-4DB2-BD59-A6C34878D82A}">
                    <a16:rowId xmlns:a16="http://schemas.microsoft.com/office/drawing/2014/main" val="1161599291"/>
                  </a:ext>
                </a:extLst>
              </a:tr>
              <a:tr h="0">
                <a:tc>
                  <a:txBody>
                    <a:bodyPr/>
                    <a:lstStyle/>
                    <a:p>
                      <a:pPr>
                        <a:lnSpc>
                          <a:spcPct val="107000"/>
                        </a:lnSpc>
                        <a:spcAft>
                          <a:spcPts val="0"/>
                        </a:spcAft>
                      </a:pPr>
                      <a:r>
                        <a:rPr lang="es-CO" sz="1400" b="1" dirty="0">
                          <a:effectLst/>
                          <a:latin typeface="Calibri" panose="020F0502020204030204" pitchFamily="34" charset="0"/>
                          <a:ea typeface="Calibri" panose="020F0502020204030204" pitchFamily="34" charset="0"/>
                          <a:cs typeface="Times New Roman" panose="02020603050405020304" pitchFamily="18" charset="0"/>
                        </a:rPr>
                        <a:t>Tipos de petición</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7000"/>
                        </a:lnSpc>
                        <a:spcAft>
                          <a:spcPts val="0"/>
                        </a:spcAft>
                      </a:pPr>
                      <a:r>
                        <a:rPr lang="es-CO" sz="1400" b="1">
                          <a:effectLst/>
                          <a:latin typeface="Calibri" panose="020F0502020204030204" pitchFamily="34" charset="0"/>
                          <a:ea typeface="Calibri" panose="020F0502020204030204" pitchFamily="34" charset="0"/>
                          <a:cs typeface="Times New Roman" panose="02020603050405020304" pitchFamily="18" charset="0"/>
                        </a:rPr>
                        <a:t>Días permitidos para respuesta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68204304"/>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EXPEDICIÓN COPIAS DE DOCUMENTOS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10</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021916"/>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TRASLADOS POR COMPETENCIA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3389599"/>
                  </a:ext>
                </a:extLst>
              </a:tr>
              <a:tr h="0">
                <a:tc>
                  <a:txBody>
                    <a:bodyPr/>
                    <a:lstStyle/>
                    <a:p>
                      <a:pPr>
                        <a:lnSpc>
                          <a:spcPct val="107000"/>
                        </a:lnSpc>
                        <a:spcAft>
                          <a:spcPts val="800"/>
                        </a:spcAft>
                      </a:pPr>
                      <a:r>
                        <a:rPr lang="es-ES" sz="1400" dirty="0">
                          <a:effectLst/>
                          <a:latin typeface="Calibri" panose="020F0502020204030204" pitchFamily="34" charset="0"/>
                          <a:ea typeface="Calibri" panose="020F0502020204030204" pitchFamily="34" charset="0"/>
                          <a:cs typeface="Times New Roman" panose="02020603050405020304" pitchFamily="18" charset="0"/>
                        </a:rPr>
                        <a:t>ENTES DE CONTROL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59834370"/>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CONSULTAS DE INFORMACIÓN TÉCNICA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46525684"/>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QUEJAS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1172974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RECLAMOS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15</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63896998"/>
                  </a:ext>
                </a:extLst>
              </a:tr>
              <a:tr h="0">
                <a:tc>
                  <a:txBody>
                    <a:bodyPr/>
                    <a:lstStyle/>
                    <a:p>
                      <a:pPr>
                        <a:lnSpc>
                          <a:spcPct val="107000"/>
                        </a:lnSpc>
                        <a:spcAft>
                          <a:spcPts val="800"/>
                        </a:spcAft>
                      </a:pPr>
                      <a:r>
                        <a:rPr lang="es-ES" sz="1400">
                          <a:effectLst/>
                          <a:latin typeface="Calibri" panose="020F0502020204030204" pitchFamily="34" charset="0"/>
                          <a:ea typeface="Calibri" panose="020F0502020204030204" pitchFamily="34" charset="0"/>
                          <a:cs typeface="Times New Roman" panose="02020603050405020304" pitchFamily="18" charset="0"/>
                        </a:rPr>
                        <a:t>SUGERENCIAS Y FELICITACIONES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30</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177743196"/>
                  </a:ext>
                </a:extLst>
              </a:tr>
              <a:tr h="0">
                <a:tc>
                  <a:txBody>
                    <a:bodyPr/>
                    <a:lstStyle/>
                    <a:p>
                      <a:pPr>
                        <a:lnSpc>
                          <a:spcPct val="107000"/>
                        </a:lnSpc>
                        <a:spcAft>
                          <a:spcPts val="800"/>
                        </a:spcAft>
                      </a:pPr>
                      <a:r>
                        <a:rPr lang="es-CO" sz="1400">
                          <a:effectLst/>
                          <a:latin typeface="Calibri" panose="020F0502020204030204" pitchFamily="34" charset="0"/>
                          <a:ea typeface="Calibri" panose="020F0502020204030204" pitchFamily="34" charset="0"/>
                          <a:cs typeface="Times New Roman" panose="02020603050405020304" pitchFamily="18" charset="0"/>
                        </a:rPr>
                        <a:t>DERECHOS DE PETICIÓN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es-CO" sz="1400" dirty="0">
                          <a:effectLst/>
                          <a:latin typeface="Calibri" panose="020F0502020204030204" pitchFamily="34" charset="0"/>
                          <a:ea typeface="Calibri" panose="020F0502020204030204" pitchFamily="34" charset="0"/>
                          <a:cs typeface="Times New Roman" panose="02020603050405020304" pitchFamily="18" charset="0"/>
                        </a:rPr>
                        <a:t>15</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34667172"/>
                  </a:ext>
                </a:extLst>
              </a:tr>
            </a:tbl>
          </a:graphicData>
        </a:graphic>
      </p:graphicFrame>
      <p:sp>
        <p:nvSpPr>
          <p:cNvPr id="7" name="Rectángulo 6"/>
          <p:cNvSpPr/>
          <p:nvPr/>
        </p:nvSpPr>
        <p:spPr>
          <a:xfrm>
            <a:off x="2274278" y="287955"/>
            <a:ext cx="6096000" cy="1077218"/>
          </a:xfrm>
          <a:prstGeom prst="rect">
            <a:avLst/>
          </a:prstGeom>
        </p:spPr>
        <p:txBody>
          <a:bodyPr>
            <a:spAutoFit/>
          </a:bodyPr>
          <a:lstStyle/>
          <a:p>
            <a:r>
              <a:rPr lang="es-CO" sz="3200" b="1" dirty="0">
                <a:solidFill>
                  <a:srgbClr val="1A3B8F"/>
                </a:solidFill>
                <a:latin typeface="Arial" panose="020B0604020202020204" pitchFamily="34" charset="0"/>
              </a:rPr>
              <a:t>Gestión de traslados y acceso a la Información </a:t>
            </a:r>
            <a:endParaRPr lang="es-CO" dirty="0"/>
          </a:p>
        </p:txBody>
      </p:sp>
      <p:sp>
        <p:nvSpPr>
          <p:cNvPr id="8" name="Rectángulo 7"/>
          <p:cNvSpPr/>
          <p:nvPr/>
        </p:nvSpPr>
        <p:spPr>
          <a:xfrm>
            <a:off x="1104898" y="1459342"/>
            <a:ext cx="10245969" cy="2462213"/>
          </a:xfrm>
          <a:prstGeom prst="rect">
            <a:avLst/>
          </a:prstGeom>
        </p:spPr>
        <p:txBody>
          <a:bodyPr wrap="square">
            <a:spAutoFit/>
          </a:bodyPr>
          <a:lstStyle/>
          <a:p>
            <a:pPr algn="just"/>
            <a:r>
              <a:rPr lang="es-CO" dirty="0"/>
              <a:t>La gestión de traslados y el acceso a la información relacionada con las PQRSD son fundamentales en el Instituto Tecnológico del Putumayo para garantizar un ambiente de estudio y trabajo eficiente</a:t>
            </a:r>
            <a:r>
              <a:rPr lang="es-CO" dirty="0" smtClean="0"/>
              <a:t>. </a:t>
            </a:r>
          </a:p>
          <a:p>
            <a:pPr algn="just"/>
            <a:endParaRPr lang="es-CO" dirty="0"/>
          </a:p>
          <a:p>
            <a:pPr algn="just"/>
            <a:r>
              <a:rPr lang="es-CO" dirty="0" smtClean="0"/>
              <a:t>Nos </a:t>
            </a:r>
            <a:r>
              <a:rPr lang="es-CO" dirty="0"/>
              <a:t>comprometemos a establecer procedimientos claros y equitativos que optimicen estos procesos, asegurando transparencia y reforzando nuestro compromiso con la excelencia educativa y la calidad del servicio. </a:t>
            </a:r>
            <a:endParaRPr lang="es-CO" dirty="0" smtClean="0"/>
          </a:p>
          <a:p>
            <a:pPr algn="just"/>
            <a:endParaRPr lang="es-CO" dirty="0"/>
          </a:p>
          <a:p>
            <a:pPr algn="just"/>
            <a:r>
              <a:rPr lang="es-CO" dirty="0" smtClean="0"/>
              <a:t>En </a:t>
            </a:r>
            <a:r>
              <a:rPr lang="es-CO" dirty="0"/>
              <a:t>el marco </a:t>
            </a:r>
            <a:r>
              <a:rPr lang="es-CO" dirty="0" smtClean="0"/>
              <a:t>de la </a:t>
            </a:r>
            <a:r>
              <a:rPr lang="es-CO" dirty="0">
                <a:latin typeface="Arial" panose="020B0604020202020204" pitchFamily="34" charset="0"/>
                <a:cs typeface="Arial" panose="020B0604020202020204" pitchFamily="34" charset="0"/>
              </a:rPr>
              <a:t>tutela 2024-00031-00</a:t>
            </a:r>
            <a:r>
              <a:rPr lang="es-CO" dirty="0" smtClean="0"/>
              <a:t>, recibida </a:t>
            </a:r>
            <a:r>
              <a:rPr lang="es-CO" dirty="0"/>
              <a:t>a través del correo </a:t>
            </a:r>
            <a:r>
              <a:rPr lang="es-CO" dirty="0" smtClean="0">
                <a:hlinkClick r:id="rId3"/>
              </a:rPr>
              <a:t>notificacionesjudiciales@itp.edu.co</a:t>
            </a:r>
            <a:r>
              <a:rPr lang="es-CO" dirty="0" smtClean="0"/>
              <a:t> y la solicitud de </a:t>
            </a:r>
            <a:r>
              <a:rPr lang="es-CO" dirty="0"/>
              <a:t>Reclamación Administrativa </a:t>
            </a:r>
            <a:r>
              <a:rPr lang="es-CO" dirty="0" smtClean="0"/>
              <a:t>se respondieron </a:t>
            </a:r>
            <a:r>
              <a:rPr lang="es-CO" dirty="0"/>
              <a:t>y notificaron </a:t>
            </a:r>
            <a:r>
              <a:rPr lang="es-CO" dirty="0" smtClean="0"/>
              <a:t>dentro </a:t>
            </a:r>
            <a:r>
              <a:rPr lang="es-CO" dirty="0"/>
              <a:t>de los plazos legales </a:t>
            </a:r>
            <a:r>
              <a:rPr lang="es-CO" dirty="0" smtClean="0"/>
              <a:t>establecidos.  </a:t>
            </a:r>
            <a:endParaRPr lang="es-CO" dirty="0" smtClean="0"/>
          </a:p>
          <a:p>
            <a:pPr algn="just"/>
            <a:endParaRPr lang="es-CO" dirty="0" smtClean="0"/>
          </a:p>
          <a:p>
            <a:pPr algn="just"/>
            <a:endParaRPr lang="es-CO" dirty="0"/>
          </a:p>
          <a:p>
            <a:pPr algn="just"/>
            <a:endParaRPr lang="es-CO" dirty="0"/>
          </a:p>
        </p:txBody>
      </p:sp>
      <p:pic>
        <p:nvPicPr>
          <p:cNvPr id="11" name="Imagen 10"/>
          <p:cNvPicPr>
            <a:picLocks noChangeAspect="1"/>
          </p:cNvPicPr>
          <p:nvPr/>
        </p:nvPicPr>
        <p:blipFill rotWithShape="1">
          <a:blip r:embed="rId4"/>
          <a:srcRect l="69727" t="22140" r="3805" b="47660"/>
          <a:stretch/>
        </p:blipFill>
        <p:spPr>
          <a:xfrm>
            <a:off x="8711995" y="3921555"/>
            <a:ext cx="2945423" cy="1890348"/>
          </a:xfrm>
          <a:prstGeom prst="rect">
            <a:avLst/>
          </a:prstGeom>
        </p:spPr>
      </p:pic>
    </p:spTree>
    <p:extLst>
      <p:ext uri="{BB962C8B-B14F-4D97-AF65-F5344CB8AC3E}">
        <p14:creationId xmlns:p14="http://schemas.microsoft.com/office/powerpoint/2010/main" val="80862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748" y="483661"/>
            <a:ext cx="3716082" cy="646331"/>
          </a:xfrm>
          <a:prstGeom prst="rect">
            <a:avLst/>
          </a:prstGeom>
        </p:spPr>
        <p:txBody>
          <a:bodyPr wrap="none">
            <a:spAutoFit/>
          </a:bodyPr>
          <a:lstStyle/>
          <a:p>
            <a:r>
              <a:rPr lang="es-CO" sz="3600" dirty="0">
                <a:latin typeface="MyriadPro-Regular" panose="020B0503030403020204" pitchFamily="34" charset="0"/>
              </a:rPr>
              <a:t>Recomendaciones</a:t>
            </a:r>
            <a:endParaRPr lang="es-CO" dirty="0"/>
          </a:p>
        </p:txBody>
      </p:sp>
      <p:pic>
        <p:nvPicPr>
          <p:cNvPr id="4" name="Imagen 3"/>
          <p:cNvPicPr>
            <a:picLocks noChangeAspect="1"/>
          </p:cNvPicPr>
          <p:nvPr/>
        </p:nvPicPr>
        <p:blipFill>
          <a:blip r:embed="rId2"/>
          <a:stretch>
            <a:fillRect/>
          </a:stretch>
        </p:blipFill>
        <p:spPr>
          <a:xfrm>
            <a:off x="5556737" y="1573823"/>
            <a:ext cx="5081955" cy="1793622"/>
          </a:xfrm>
          <a:prstGeom prst="rect">
            <a:avLst/>
          </a:prstGeom>
        </p:spPr>
      </p:pic>
      <p:sp>
        <p:nvSpPr>
          <p:cNvPr id="3" name="Rectángulo 2"/>
          <p:cNvSpPr/>
          <p:nvPr/>
        </p:nvSpPr>
        <p:spPr>
          <a:xfrm>
            <a:off x="6075729" y="1789454"/>
            <a:ext cx="3687166" cy="1169551"/>
          </a:xfrm>
          <a:prstGeom prst="rect">
            <a:avLst/>
          </a:prstGeom>
        </p:spPr>
        <p:txBody>
          <a:bodyPr wrap="square">
            <a:spAutoFit/>
          </a:bodyPr>
          <a:lstStyle/>
          <a:p>
            <a:pPr algn="just"/>
            <a:r>
              <a:rPr lang="es-CO" dirty="0"/>
              <a:t>Optimización de Procesos: Implementar herramientas digitales para agilizar la gestión de solicitudes y mejorar la trazabilidad de los traslados y reclamaciones.</a:t>
            </a:r>
            <a:endParaRPr lang="es-CO" dirty="0"/>
          </a:p>
        </p:txBody>
      </p:sp>
      <p:sp>
        <p:nvSpPr>
          <p:cNvPr id="6" name="Freeform 8">
            <a:extLst>
              <a:ext uri="{FF2B5EF4-FFF2-40B4-BE49-F238E27FC236}">
                <a16:creationId xmlns:a16="http://schemas.microsoft.com/office/drawing/2014/main" id="{6DD8D568-9528-402D-BFCA-A7F78668D179}"/>
              </a:ext>
            </a:extLst>
          </p:cNvPr>
          <p:cNvSpPr>
            <a:spLocks noChangeArrowheads="1"/>
          </p:cNvSpPr>
          <p:nvPr/>
        </p:nvSpPr>
        <p:spPr bwMode="auto">
          <a:xfrm>
            <a:off x="4695014" y="1691039"/>
            <a:ext cx="1426133" cy="1426135"/>
          </a:xfrm>
          <a:custGeom>
            <a:avLst/>
            <a:gdLst>
              <a:gd name="T0" fmla="*/ 1938 w 3875"/>
              <a:gd name="T1" fmla="*/ 3875 h 3876"/>
              <a:gd name="T2" fmla="*/ 0 w 3875"/>
              <a:gd name="T3" fmla="*/ 1938 h 3876"/>
              <a:gd name="T4" fmla="*/ 1938 w 3875"/>
              <a:gd name="T5" fmla="*/ 0 h 3876"/>
              <a:gd name="T6" fmla="*/ 3874 w 3875"/>
              <a:gd name="T7" fmla="*/ 1938 h 3876"/>
              <a:gd name="T8" fmla="*/ 1938 w 3875"/>
              <a:gd name="T9" fmla="*/ 3875 h 3876"/>
            </a:gdLst>
            <a:ahLst/>
            <a:cxnLst>
              <a:cxn ang="0">
                <a:pos x="T0" y="T1"/>
              </a:cxn>
              <a:cxn ang="0">
                <a:pos x="T2" y="T3"/>
              </a:cxn>
              <a:cxn ang="0">
                <a:pos x="T4" y="T5"/>
              </a:cxn>
              <a:cxn ang="0">
                <a:pos x="T6" y="T7"/>
              </a:cxn>
              <a:cxn ang="0">
                <a:pos x="T8" y="T9"/>
              </a:cxn>
            </a:cxnLst>
            <a:rect l="0" t="0" r="r" b="b"/>
            <a:pathLst>
              <a:path w="3875" h="3876">
                <a:moveTo>
                  <a:pt x="1938" y="3875"/>
                </a:moveTo>
                <a:lnTo>
                  <a:pt x="0" y="1938"/>
                </a:lnTo>
                <a:lnTo>
                  <a:pt x="1938" y="0"/>
                </a:lnTo>
                <a:lnTo>
                  <a:pt x="3874" y="1938"/>
                </a:lnTo>
                <a:lnTo>
                  <a:pt x="1938" y="3875"/>
                </a:lnTo>
              </a:path>
            </a:pathLst>
          </a:custGeom>
          <a:solidFill>
            <a:schemeClr val="accent2">
              <a:lumMod val="40000"/>
              <a:lumOff val="60000"/>
            </a:schemeClr>
          </a:solidFill>
          <a:ln>
            <a:noFill/>
          </a:ln>
          <a:effectLst/>
        </p:spPr>
        <p:txBody>
          <a:bodyPr wrap="none" anchor="ctr"/>
          <a:lstStyle/>
          <a:p>
            <a:endParaRPr lang="en-US" sz="3266" dirty="0">
              <a:latin typeface="Open Sans Light" panose="020B0306030504020204" pitchFamily="34" charset="0"/>
            </a:endParaRPr>
          </a:p>
        </p:txBody>
      </p:sp>
      <p:sp>
        <p:nvSpPr>
          <p:cNvPr id="7" name="Freeform 9">
            <a:extLst>
              <a:ext uri="{FF2B5EF4-FFF2-40B4-BE49-F238E27FC236}">
                <a16:creationId xmlns:a16="http://schemas.microsoft.com/office/drawing/2014/main" id="{3529F678-957C-4957-87B3-430C81EDD9EB}"/>
              </a:ext>
            </a:extLst>
          </p:cNvPr>
          <p:cNvSpPr>
            <a:spLocks noChangeArrowheads="1"/>
          </p:cNvSpPr>
          <p:nvPr/>
        </p:nvSpPr>
        <p:spPr bwMode="auto">
          <a:xfrm>
            <a:off x="4815885" y="1826309"/>
            <a:ext cx="1184389" cy="1186012"/>
          </a:xfrm>
          <a:custGeom>
            <a:avLst/>
            <a:gdLst>
              <a:gd name="T0" fmla="*/ 1610 w 3220"/>
              <a:gd name="T1" fmla="*/ 3221 h 3222"/>
              <a:gd name="T2" fmla="*/ 0 w 3220"/>
              <a:gd name="T3" fmla="*/ 1611 h 3222"/>
              <a:gd name="T4" fmla="*/ 1610 w 3220"/>
              <a:gd name="T5" fmla="*/ 0 h 3222"/>
              <a:gd name="T6" fmla="*/ 3219 w 3220"/>
              <a:gd name="T7" fmla="*/ 1611 h 3222"/>
              <a:gd name="T8" fmla="*/ 1610 w 3220"/>
              <a:gd name="T9" fmla="*/ 3221 h 3222"/>
            </a:gdLst>
            <a:ahLst/>
            <a:cxnLst>
              <a:cxn ang="0">
                <a:pos x="T0" y="T1"/>
              </a:cxn>
              <a:cxn ang="0">
                <a:pos x="T2" y="T3"/>
              </a:cxn>
              <a:cxn ang="0">
                <a:pos x="T4" y="T5"/>
              </a:cxn>
              <a:cxn ang="0">
                <a:pos x="T6" y="T7"/>
              </a:cxn>
              <a:cxn ang="0">
                <a:pos x="T8" y="T9"/>
              </a:cxn>
            </a:cxnLst>
            <a:rect l="0" t="0" r="r" b="b"/>
            <a:pathLst>
              <a:path w="3220" h="3222">
                <a:moveTo>
                  <a:pt x="1610" y="3221"/>
                </a:moveTo>
                <a:lnTo>
                  <a:pt x="0" y="1611"/>
                </a:lnTo>
                <a:lnTo>
                  <a:pt x="1610" y="0"/>
                </a:lnTo>
                <a:lnTo>
                  <a:pt x="3219" y="1611"/>
                </a:lnTo>
                <a:lnTo>
                  <a:pt x="1610" y="3221"/>
                </a:lnTo>
              </a:path>
            </a:pathLst>
          </a:custGeom>
          <a:solidFill>
            <a:schemeClr val="accent2"/>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Open Sans Light" panose="020B0306030504020204" pitchFamily="34" charset="0"/>
            </a:endParaRPr>
          </a:p>
        </p:txBody>
      </p:sp>
      <p:sp>
        <p:nvSpPr>
          <p:cNvPr id="8" name="TextBox 44">
            <a:extLst>
              <a:ext uri="{FF2B5EF4-FFF2-40B4-BE49-F238E27FC236}">
                <a16:creationId xmlns:a16="http://schemas.microsoft.com/office/drawing/2014/main" id="{0426DBF9-95AF-404A-9BEC-DA4CD7468B5E}"/>
              </a:ext>
            </a:extLst>
          </p:cNvPr>
          <p:cNvSpPr txBox="1"/>
          <p:nvPr/>
        </p:nvSpPr>
        <p:spPr>
          <a:xfrm>
            <a:off x="5146095" y="2072775"/>
            <a:ext cx="393056" cy="784830"/>
          </a:xfrm>
          <a:prstGeom prst="rect">
            <a:avLst/>
          </a:prstGeom>
          <a:noFill/>
        </p:spPr>
        <p:txBody>
          <a:bodyPr wrap="none" rtlCol="0" anchor="ctr">
            <a:spAutoFit/>
          </a:bodyPr>
          <a:lstStyle/>
          <a:p>
            <a:pPr algn="ctr"/>
            <a:r>
              <a:rPr lang="en-US" sz="4500" b="1" dirty="0">
                <a:solidFill>
                  <a:schemeClr val="bg1"/>
                </a:solidFill>
                <a:latin typeface="Poppins SemiBold" pitchFamily="2" charset="77"/>
                <a:ea typeface="League Spartan" charset="0"/>
                <a:cs typeface="Poppins SemiBold" pitchFamily="2" charset="77"/>
              </a:rPr>
              <a:t>1</a:t>
            </a:r>
          </a:p>
        </p:txBody>
      </p:sp>
      <p:pic>
        <p:nvPicPr>
          <p:cNvPr id="9" name="Imagen 8"/>
          <p:cNvPicPr>
            <a:picLocks noChangeAspect="1"/>
          </p:cNvPicPr>
          <p:nvPr/>
        </p:nvPicPr>
        <p:blipFill>
          <a:blip r:embed="rId3"/>
          <a:stretch>
            <a:fillRect/>
          </a:stretch>
        </p:blipFill>
        <p:spPr>
          <a:xfrm>
            <a:off x="9708430" y="1678894"/>
            <a:ext cx="794352" cy="1583479"/>
          </a:xfrm>
          <a:prstGeom prst="rect">
            <a:avLst/>
          </a:prstGeom>
        </p:spPr>
      </p:pic>
      <p:pic>
        <p:nvPicPr>
          <p:cNvPr id="12" name="Imagen 11"/>
          <p:cNvPicPr>
            <a:picLocks noChangeAspect="1"/>
          </p:cNvPicPr>
          <p:nvPr/>
        </p:nvPicPr>
        <p:blipFill>
          <a:blip r:embed="rId4"/>
          <a:stretch>
            <a:fillRect/>
          </a:stretch>
        </p:blipFill>
        <p:spPr>
          <a:xfrm>
            <a:off x="1730200" y="3843209"/>
            <a:ext cx="4907991" cy="2103302"/>
          </a:xfrm>
          <a:prstGeom prst="rect">
            <a:avLst/>
          </a:prstGeom>
        </p:spPr>
      </p:pic>
      <p:pic>
        <p:nvPicPr>
          <p:cNvPr id="15" name="Imagen 14"/>
          <p:cNvPicPr>
            <a:picLocks noChangeAspect="1"/>
          </p:cNvPicPr>
          <p:nvPr/>
        </p:nvPicPr>
        <p:blipFill>
          <a:blip r:embed="rId5"/>
          <a:stretch>
            <a:fillRect/>
          </a:stretch>
        </p:blipFill>
        <p:spPr>
          <a:xfrm>
            <a:off x="630629" y="3958926"/>
            <a:ext cx="1646063" cy="1700931"/>
          </a:xfrm>
          <a:prstGeom prst="rect">
            <a:avLst/>
          </a:prstGeom>
        </p:spPr>
      </p:pic>
      <p:pic>
        <p:nvPicPr>
          <p:cNvPr id="16" name="Imagen 15"/>
          <p:cNvPicPr>
            <a:picLocks noChangeAspect="1"/>
          </p:cNvPicPr>
          <p:nvPr/>
        </p:nvPicPr>
        <p:blipFill>
          <a:blip r:embed="rId6"/>
          <a:stretch>
            <a:fillRect/>
          </a:stretch>
        </p:blipFill>
        <p:spPr>
          <a:xfrm>
            <a:off x="801331" y="4154014"/>
            <a:ext cx="1304657" cy="1310754"/>
          </a:xfrm>
          <a:prstGeom prst="rect">
            <a:avLst/>
          </a:prstGeom>
        </p:spPr>
      </p:pic>
      <p:sp>
        <p:nvSpPr>
          <p:cNvPr id="20" name="Rectángulo 19"/>
          <p:cNvSpPr/>
          <p:nvPr/>
        </p:nvSpPr>
        <p:spPr>
          <a:xfrm>
            <a:off x="2153590" y="4224615"/>
            <a:ext cx="3687166" cy="1169551"/>
          </a:xfrm>
          <a:prstGeom prst="rect">
            <a:avLst/>
          </a:prstGeom>
        </p:spPr>
        <p:txBody>
          <a:bodyPr wrap="square">
            <a:spAutoFit/>
          </a:bodyPr>
          <a:lstStyle/>
          <a:p>
            <a:pPr algn="just"/>
            <a:r>
              <a:rPr lang="es-CO" dirty="0"/>
              <a:t>Capacitación Continua: Brindar formación al personal administrativo para mejorar la atención y resolución de peticiones, garantizando respuestas oportunas y eficientes.</a:t>
            </a:r>
            <a:endParaRPr lang="es-CO" dirty="0"/>
          </a:p>
        </p:txBody>
      </p:sp>
      <p:sp>
        <p:nvSpPr>
          <p:cNvPr id="21" name="TextBox 44">
            <a:extLst>
              <a:ext uri="{FF2B5EF4-FFF2-40B4-BE49-F238E27FC236}">
                <a16:creationId xmlns:a16="http://schemas.microsoft.com/office/drawing/2014/main" id="{0426DBF9-95AF-404A-9BEC-DA4CD7468B5E}"/>
              </a:ext>
            </a:extLst>
          </p:cNvPr>
          <p:cNvSpPr txBox="1"/>
          <p:nvPr/>
        </p:nvSpPr>
        <p:spPr>
          <a:xfrm>
            <a:off x="1128362" y="4368543"/>
            <a:ext cx="516488" cy="784830"/>
          </a:xfrm>
          <a:prstGeom prst="rect">
            <a:avLst/>
          </a:prstGeom>
          <a:noFill/>
        </p:spPr>
        <p:txBody>
          <a:bodyPr wrap="none" rtlCol="0" anchor="ctr">
            <a:spAutoFit/>
          </a:bodyPr>
          <a:lstStyle/>
          <a:p>
            <a:pPr algn="ctr"/>
            <a:r>
              <a:rPr lang="en-US" sz="4500" b="1" dirty="0" smtClean="0">
                <a:solidFill>
                  <a:schemeClr val="bg1"/>
                </a:solidFill>
                <a:latin typeface="Poppins SemiBold" pitchFamily="2" charset="77"/>
                <a:ea typeface="League Spartan" charset="0"/>
                <a:cs typeface="Poppins SemiBold" pitchFamily="2" charset="77"/>
              </a:rPr>
              <a:t>2</a:t>
            </a:r>
            <a:endParaRPr lang="en-US" sz="4500" b="1" dirty="0">
              <a:solidFill>
                <a:schemeClr val="bg1"/>
              </a:solidFill>
              <a:latin typeface="Poppins SemiBold" pitchFamily="2" charset="77"/>
              <a:ea typeface="League Spartan" charset="0"/>
              <a:cs typeface="Poppins SemiBold" pitchFamily="2" charset="77"/>
            </a:endParaRPr>
          </a:p>
        </p:txBody>
      </p:sp>
      <p:pic>
        <p:nvPicPr>
          <p:cNvPr id="22" name="Imagen 21"/>
          <p:cNvPicPr>
            <a:picLocks noChangeAspect="1"/>
          </p:cNvPicPr>
          <p:nvPr/>
        </p:nvPicPr>
        <p:blipFill>
          <a:blip r:embed="rId7"/>
          <a:stretch>
            <a:fillRect/>
          </a:stretch>
        </p:blipFill>
        <p:spPr>
          <a:xfrm>
            <a:off x="5744716" y="3933182"/>
            <a:ext cx="759341" cy="1916723"/>
          </a:xfrm>
          <a:prstGeom prst="rect">
            <a:avLst/>
          </a:prstGeom>
        </p:spPr>
      </p:pic>
      <p:pic>
        <p:nvPicPr>
          <p:cNvPr id="17" name="Imagen 16"/>
          <p:cNvPicPr>
            <a:picLocks noChangeAspect="1"/>
          </p:cNvPicPr>
          <p:nvPr/>
        </p:nvPicPr>
        <p:blipFill rotWithShape="1">
          <a:blip r:embed="rId8"/>
          <a:srcRect l="69727" t="22140" r="3805" b="47660"/>
          <a:stretch/>
        </p:blipFill>
        <p:spPr>
          <a:xfrm>
            <a:off x="1386606" y="1351626"/>
            <a:ext cx="2945423" cy="1890348"/>
          </a:xfrm>
          <a:prstGeom prst="rect">
            <a:avLst/>
          </a:prstGeom>
        </p:spPr>
      </p:pic>
    </p:spTree>
    <p:extLst>
      <p:ext uri="{BB962C8B-B14F-4D97-AF65-F5344CB8AC3E}">
        <p14:creationId xmlns:p14="http://schemas.microsoft.com/office/powerpoint/2010/main" val="2709153828"/>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44546A"/>
      </a:dk2>
      <a:lt2>
        <a:srgbClr val="E7E6E6"/>
      </a:lt2>
      <a:accent1>
        <a:srgbClr val="5B9BD5"/>
      </a:accent1>
      <a:accent2>
        <a:srgbClr val="ED7D31"/>
      </a:accent2>
      <a:accent3>
        <a:srgbClr val="A5A5A5"/>
      </a:accent3>
      <a:accent4>
        <a:srgbClr val="FDE918"/>
      </a:accent4>
      <a:accent5>
        <a:srgbClr val="EC8D08"/>
      </a:accent5>
      <a:accent6>
        <a:srgbClr val="79B72E"/>
      </a:accent6>
      <a:hlink>
        <a:srgbClr val="065F90"/>
      </a:hlink>
      <a:folHlink>
        <a:srgbClr val="177A7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7143</TotalTime>
  <Words>750</Words>
  <Application>Microsoft Office PowerPoint</Application>
  <PresentationFormat>Panorámica</PresentationFormat>
  <Paragraphs>191</Paragraphs>
  <Slides>8</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Calibri</vt:lpstr>
      <vt:lpstr>Open Sans Light</vt:lpstr>
      <vt:lpstr>League Spartan</vt:lpstr>
      <vt:lpstr>Arial</vt:lpstr>
      <vt:lpstr>Times New Roman</vt:lpstr>
      <vt:lpstr>MyriadPro-Regular</vt:lpstr>
      <vt:lpstr>Poppins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SALA 2-01</cp:lastModifiedBy>
  <cp:revision>162</cp:revision>
  <dcterms:created xsi:type="dcterms:W3CDTF">2021-09-26T15:48:41Z</dcterms:created>
  <dcterms:modified xsi:type="dcterms:W3CDTF">2025-04-01T03:07:27Z</dcterms:modified>
</cp:coreProperties>
</file>